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56" r:id="rId2"/>
    <p:sldId id="257" r:id="rId3"/>
    <p:sldId id="258" r:id="rId4"/>
    <p:sldId id="266" r:id="rId5"/>
    <p:sldId id="259" r:id="rId6"/>
    <p:sldId id="260" r:id="rId7"/>
    <p:sldId id="261" r:id="rId8"/>
    <p:sldId id="262" r:id="rId9"/>
    <p:sldId id="263" r:id="rId10"/>
    <p:sldId id="264" r:id="rId11"/>
    <p:sldId id="265" r:id="rId12"/>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92" d="100"/>
          <a:sy n="92" d="100"/>
        </p:scale>
        <p:origin x="66" y="51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59708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Welcome and introduce the purpose: to give clerks a clear, practical update on where Hertfordshire's Local Government Reorganisation stands now that Government has made its decision, what the timetable looks like, and — most importantly — what it means for town and parish councils specifically.</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Close by pointing clerks to the three go-to sources, and open the floor. Likely questions: exact boundary of their own parish within the new unitary, timing of any CGR in their district, and how precepts will be collected post-2028 — flag that billing/precept mechanics haven't been published yet and will follow in due course.</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Quick recap for context — most clerks will know the headlines, so move through this briskly. The key point to land: this has gone from White Paper, to local proposals, to a genuine public consultation that HAPTC responded to on behalf of the parish sector, and now to a confirmed Government decision.</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Walk through the four new authorities. Note the boundary detail for Central, and East Herts &amp; Broxbourne — these split North Herts and Welwyn Hatfield along ward lines, so clerks whose parishes sit in North Herts or Welwyn Hatfield need to check which new authority their own patch falls into. Mention the 'Find your new local authority' look-up tool on hertfordshire-lgr.co.uk if useful.</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Three anchor dates for clerks to remember and pass on to councillors: nothing changes today; shadow elections in May 2027; full go-live 1 April 2028. Flag that all of this remains subject to the necessary parliamentary legislation (a Structural Changes Order) being made.</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This is the reassurance slide — lead with it clearly, because it's the question every clerk and councillor will be asking. Government's own FAQ is explicit: town and parish councils are not affected by LGR itself. But be honest about the knock-on effects: new partners to build relationships with, and live local reviews that could change ward boundaries or councillor numbers.</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This is the practical, time-sensitive part. CGRs are happening district by district, on different timetables, and they can change ward boundaries, councillor numbers, or even create brand-new parishes — all ahead of and independent of the main LGR timetable. Clerks should find out whether their own district is running or planning a CGR and make sure their council responds.</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Present this evenhandedly — it's genuinely unresolved. NACs are Government's suggested answer to 'how do residents stay connected to a much bigger council', but there's no statutory footing yet and real open questions about accountability and how they'd relate to parish and town councils. Worth flagging to councillors so nobody is blindsided if it appears in a future consultation.</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Given the audience's own RO/DRO background, this is worth spelling out precisely: three electoral threads are running side by side — ordinary parish elections (unaffected in principle, though subject to any CGR outcome), the new shadow unitary elections in May 2027, and the wind-down of county elections. Confirm that the government has not yet published detail on what happens to any district/borough elections that would otherwise fall before 2028.</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Six concrete actions. If time is short in the live session, prioritise items 1, 2 and 5 — checking for a CGR, briefing councillors, and staying plugged into HAPTC — as the three with the nearest deadlines.</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2761"/>
        </a:solidFill>
        <a:effectLst/>
      </p:bgPr>
    </p:bg>
    <p:spTree>
      <p:nvGrpSpPr>
        <p:cNvPr id="1" name=""/>
        <p:cNvGrpSpPr/>
        <p:nvPr/>
      </p:nvGrpSpPr>
      <p:grpSpPr>
        <a:xfrm>
          <a:off x="0" y="0"/>
          <a:ext cx="0" cy="0"/>
          <a:chOff x="0" y="0"/>
          <a:chExt cx="0" cy="0"/>
        </a:xfrm>
      </p:grpSpPr>
      <p:sp>
        <p:nvSpPr>
          <p:cNvPr id="2" name="Shape 0"/>
          <p:cNvSpPr/>
          <p:nvPr/>
        </p:nvSpPr>
        <p:spPr>
          <a:xfrm>
            <a:off x="8869680" y="822960"/>
            <a:ext cx="1051560" cy="1051560"/>
          </a:xfrm>
          <a:prstGeom prst="roundRect">
            <a:avLst>
              <a:gd name="adj" fmla="val 6957"/>
            </a:avLst>
          </a:prstGeom>
          <a:solidFill>
            <a:srgbClr val="273B7A"/>
          </a:solidFill>
          <a:ln/>
        </p:spPr>
        <p:txBody>
          <a:bodyPr/>
          <a:lstStyle/>
          <a:p>
            <a:endParaRPr lang="en-GB"/>
          </a:p>
        </p:txBody>
      </p:sp>
      <p:sp>
        <p:nvSpPr>
          <p:cNvPr id="3" name="Shape 1"/>
          <p:cNvSpPr/>
          <p:nvPr/>
        </p:nvSpPr>
        <p:spPr>
          <a:xfrm>
            <a:off x="10012680" y="822960"/>
            <a:ext cx="1051560" cy="1051560"/>
          </a:xfrm>
          <a:prstGeom prst="roundRect">
            <a:avLst>
              <a:gd name="adj" fmla="val 6957"/>
            </a:avLst>
          </a:prstGeom>
          <a:solidFill>
            <a:srgbClr val="141B47"/>
          </a:solidFill>
          <a:ln/>
        </p:spPr>
        <p:txBody>
          <a:bodyPr/>
          <a:lstStyle/>
          <a:p>
            <a:endParaRPr lang="en-GB"/>
          </a:p>
        </p:txBody>
      </p:sp>
      <p:sp>
        <p:nvSpPr>
          <p:cNvPr id="4" name="Shape 2"/>
          <p:cNvSpPr/>
          <p:nvPr/>
        </p:nvSpPr>
        <p:spPr>
          <a:xfrm>
            <a:off x="8869680" y="1965960"/>
            <a:ext cx="1051560" cy="1051560"/>
          </a:xfrm>
          <a:prstGeom prst="roundRect">
            <a:avLst>
              <a:gd name="adj" fmla="val 6957"/>
            </a:avLst>
          </a:prstGeom>
          <a:solidFill>
            <a:srgbClr val="141B47"/>
          </a:solidFill>
          <a:ln/>
        </p:spPr>
        <p:txBody>
          <a:bodyPr/>
          <a:lstStyle/>
          <a:p>
            <a:endParaRPr lang="en-GB"/>
          </a:p>
        </p:txBody>
      </p:sp>
      <p:sp>
        <p:nvSpPr>
          <p:cNvPr id="5" name="Shape 3"/>
          <p:cNvSpPr/>
          <p:nvPr/>
        </p:nvSpPr>
        <p:spPr>
          <a:xfrm>
            <a:off x="10012680" y="1965960"/>
            <a:ext cx="1051560" cy="1051560"/>
          </a:xfrm>
          <a:prstGeom prst="roundRect">
            <a:avLst>
              <a:gd name="adj" fmla="val 6957"/>
            </a:avLst>
          </a:prstGeom>
          <a:solidFill>
            <a:srgbClr val="273B7A"/>
          </a:solidFill>
          <a:ln/>
        </p:spPr>
        <p:txBody>
          <a:bodyPr/>
          <a:lstStyle/>
          <a:p>
            <a:endParaRPr lang="en-GB"/>
          </a:p>
        </p:txBody>
      </p:sp>
      <p:sp>
        <p:nvSpPr>
          <p:cNvPr id="6" name="Text 4"/>
          <p:cNvSpPr/>
          <p:nvPr/>
        </p:nvSpPr>
        <p:spPr>
          <a:xfrm>
            <a:off x="640080" y="1371600"/>
            <a:ext cx="7315200" cy="365760"/>
          </a:xfrm>
          <a:prstGeom prst="rect">
            <a:avLst/>
          </a:prstGeom>
          <a:noFill/>
          <a:ln/>
        </p:spPr>
        <p:txBody>
          <a:bodyPr wrap="square" rtlCol="0" anchor="ctr"/>
          <a:lstStyle/>
          <a:p>
            <a:pPr marL="0" indent="0">
              <a:buNone/>
            </a:pPr>
            <a:r>
              <a:rPr lang="en-US" sz="1400" b="1" kern="0" spc="200" dirty="0">
                <a:solidFill>
                  <a:srgbClr val="D98E2B"/>
                </a:solidFill>
                <a:latin typeface="Calibri" pitchFamily="34" charset="0"/>
                <a:ea typeface="Calibri" pitchFamily="34" charset="-122"/>
                <a:cs typeface="Calibri" pitchFamily="34" charset="-120"/>
              </a:rPr>
              <a:t>TOWN &amp; PARISH CLERKS BRIEFING</a:t>
            </a:r>
            <a:endParaRPr lang="en-US" sz="1400" dirty="0"/>
          </a:p>
        </p:txBody>
      </p:sp>
      <p:sp>
        <p:nvSpPr>
          <p:cNvPr id="7" name="Text 5"/>
          <p:cNvSpPr/>
          <p:nvPr/>
        </p:nvSpPr>
        <p:spPr>
          <a:xfrm>
            <a:off x="640080" y="1783080"/>
            <a:ext cx="7863840" cy="1920240"/>
          </a:xfrm>
          <a:prstGeom prst="rect">
            <a:avLst/>
          </a:prstGeom>
          <a:noFill/>
          <a:ln/>
        </p:spPr>
        <p:txBody>
          <a:bodyPr wrap="square" rtlCol="0" anchor="ctr"/>
          <a:lstStyle/>
          <a:p>
            <a:pPr marL="0" indent="0">
              <a:lnSpc>
                <a:spcPts val="4400"/>
              </a:lnSpc>
              <a:buNone/>
            </a:pPr>
            <a:r>
              <a:rPr lang="en-US" sz="4000" b="1" dirty="0">
                <a:solidFill>
                  <a:srgbClr val="FFFFFF"/>
                </a:solidFill>
                <a:latin typeface="Cambria" pitchFamily="34" charset="0"/>
                <a:ea typeface="Cambria" pitchFamily="34" charset="-122"/>
                <a:cs typeface="Cambria" pitchFamily="34" charset="-120"/>
              </a:rPr>
              <a:t>Local Government</a:t>
            </a:r>
            <a:endParaRPr lang="en-US" sz="4000" dirty="0"/>
          </a:p>
          <a:p>
            <a:pPr marL="0" indent="0">
              <a:lnSpc>
                <a:spcPts val="4400"/>
              </a:lnSpc>
              <a:buNone/>
            </a:pPr>
            <a:r>
              <a:rPr lang="en-US" sz="4000" b="1" dirty="0">
                <a:solidFill>
                  <a:srgbClr val="FFFFFF"/>
                </a:solidFill>
                <a:latin typeface="Cambria" pitchFamily="34" charset="0"/>
                <a:ea typeface="Cambria" pitchFamily="34" charset="-122"/>
                <a:cs typeface="Cambria" pitchFamily="34" charset="-120"/>
              </a:rPr>
              <a:t>Reorganisation in Hertfordshire</a:t>
            </a:r>
            <a:endParaRPr lang="en-US" sz="4000" dirty="0"/>
          </a:p>
        </p:txBody>
      </p:sp>
      <p:sp>
        <p:nvSpPr>
          <p:cNvPr id="8" name="Text 6"/>
          <p:cNvSpPr/>
          <p:nvPr/>
        </p:nvSpPr>
        <p:spPr>
          <a:xfrm>
            <a:off x="640080" y="3794760"/>
            <a:ext cx="7315200" cy="548640"/>
          </a:xfrm>
          <a:prstGeom prst="rect">
            <a:avLst/>
          </a:prstGeom>
          <a:noFill/>
          <a:ln/>
        </p:spPr>
        <p:txBody>
          <a:bodyPr wrap="square" rtlCol="0" anchor="ctr"/>
          <a:lstStyle/>
          <a:p>
            <a:pPr marL="0" indent="0">
              <a:buNone/>
            </a:pPr>
            <a:r>
              <a:rPr lang="en-US" sz="1500" dirty="0">
                <a:solidFill>
                  <a:srgbClr val="CADCFC"/>
                </a:solidFill>
                <a:latin typeface="Calibri" pitchFamily="34" charset="0"/>
                <a:ea typeface="Calibri" pitchFamily="34" charset="-122"/>
                <a:cs typeface="Calibri" pitchFamily="34" charset="-120"/>
              </a:rPr>
              <a:t>What's been decided, what happens next, and what it means for your council</a:t>
            </a:r>
            <a:endParaRPr lang="en-US" sz="1500" dirty="0"/>
          </a:p>
        </p:txBody>
      </p:sp>
      <p:sp>
        <p:nvSpPr>
          <p:cNvPr id="9" name="Shape 7"/>
          <p:cNvSpPr/>
          <p:nvPr/>
        </p:nvSpPr>
        <p:spPr>
          <a:xfrm>
            <a:off x="640080" y="4526280"/>
            <a:ext cx="1280160" cy="0"/>
          </a:xfrm>
          <a:prstGeom prst="line">
            <a:avLst/>
          </a:prstGeom>
          <a:noFill/>
          <a:ln w="31750">
            <a:solidFill>
              <a:srgbClr val="D98E2B"/>
            </a:solidFill>
            <a:prstDash val="solid"/>
          </a:ln>
        </p:spPr>
        <p:txBody>
          <a:bodyPr/>
          <a:lstStyle/>
          <a:p>
            <a:endParaRPr lang="en-GB"/>
          </a:p>
        </p:txBody>
      </p:sp>
      <p:sp>
        <p:nvSpPr>
          <p:cNvPr id="10" name="Text 8"/>
          <p:cNvSpPr/>
          <p:nvPr/>
        </p:nvSpPr>
        <p:spPr>
          <a:xfrm>
            <a:off x="640080" y="4663440"/>
            <a:ext cx="3657600" cy="365760"/>
          </a:xfrm>
          <a:prstGeom prst="rect">
            <a:avLst/>
          </a:prstGeom>
          <a:noFill/>
          <a:ln/>
        </p:spPr>
        <p:txBody>
          <a:bodyPr wrap="square" rtlCol="0" anchor="ctr"/>
          <a:lstStyle/>
          <a:p>
            <a:pPr marL="0" indent="0">
              <a:buNone/>
            </a:pPr>
            <a:r>
              <a:rPr lang="en-US" sz="1200" dirty="0">
                <a:solidFill>
                  <a:srgbClr val="9AA6C4"/>
                </a:solidFill>
                <a:latin typeface="Calibri" pitchFamily="34" charset="0"/>
                <a:ea typeface="Calibri" pitchFamily="34" charset="-122"/>
                <a:cs typeface="Calibri" pitchFamily="34" charset="-120"/>
              </a:rPr>
              <a:t>August 2026</a:t>
            </a:r>
            <a:endParaRPr lang="en-US" sz="1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rtlCol="0" anchor="ctr"/>
          <a:lstStyle/>
          <a:p>
            <a:pPr marL="0" indent="0">
              <a:buNone/>
            </a:pPr>
            <a:r>
              <a:rPr lang="en-US" sz="1300" b="1" kern="0" spc="200" dirty="0">
                <a:solidFill>
                  <a:srgbClr val="D98E2B"/>
                </a:solidFill>
                <a:latin typeface="Calibri" pitchFamily="34" charset="0"/>
                <a:ea typeface="Calibri" pitchFamily="34" charset="-122"/>
                <a:cs typeface="Calibri" pitchFamily="34" charset="-120"/>
              </a:rPr>
              <a:t>NEXT STEPS</a:t>
            </a:r>
            <a:endParaRPr lang="en-US" sz="1300" dirty="0"/>
          </a:p>
        </p:txBody>
      </p:sp>
      <p:sp>
        <p:nvSpPr>
          <p:cNvPr id="3" name="Text 1"/>
          <p:cNvSpPr/>
          <p:nvPr/>
        </p:nvSpPr>
        <p:spPr>
          <a:xfrm>
            <a:off x="548640" y="658368"/>
            <a:ext cx="10607040" cy="822960"/>
          </a:xfrm>
          <a:prstGeom prst="rect">
            <a:avLst/>
          </a:prstGeom>
          <a:noFill/>
          <a:ln/>
        </p:spPr>
        <p:txBody>
          <a:bodyPr wrap="square" rtlCol="0" anchor="ctr"/>
          <a:lstStyle/>
          <a:p>
            <a:pPr marL="0" indent="0">
              <a:buNone/>
            </a:pPr>
            <a:r>
              <a:rPr lang="en-US" sz="3000" b="1" dirty="0">
                <a:solidFill>
                  <a:srgbClr val="1E2761"/>
                </a:solidFill>
                <a:latin typeface="Cambria" pitchFamily="34" charset="0"/>
                <a:ea typeface="Cambria" pitchFamily="34" charset="-122"/>
                <a:cs typeface="Cambria" pitchFamily="34" charset="-120"/>
              </a:rPr>
              <a:t>What to do now</a:t>
            </a:r>
            <a:endParaRPr lang="en-US" sz="3000" dirty="0"/>
          </a:p>
        </p:txBody>
      </p:sp>
      <p:sp>
        <p:nvSpPr>
          <p:cNvPr id="4" name="Text 2"/>
          <p:cNvSpPr/>
          <p:nvPr/>
        </p:nvSpPr>
        <p:spPr>
          <a:xfrm>
            <a:off x="548640" y="1371600"/>
            <a:ext cx="10607040" cy="457200"/>
          </a:xfrm>
          <a:prstGeom prst="rect">
            <a:avLst/>
          </a:prstGeom>
          <a:noFill/>
          <a:ln/>
        </p:spPr>
        <p:txBody>
          <a:bodyPr wrap="square" rtlCol="0" anchor="ctr"/>
          <a:lstStyle/>
          <a:p>
            <a:pPr marL="0" indent="0">
              <a:buNone/>
            </a:pPr>
            <a:r>
              <a:rPr lang="en-US" sz="1400" dirty="0">
                <a:solidFill>
                  <a:srgbClr val="5A6472"/>
                </a:solidFill>
                <a:latin typeface="Calibri" pitchFamily="34" charset="0"/>
                <a:ea typeface="Calibri" pitchFamily="34" charset="-122"/>
                <a:cs typeface="Calibri" pitchFamily="34" charset="-120"/>
              </a:rPr>
              <a:t>A practical checklist for the months ahead</a:t>
            </a:r>
            <a:endParaRPr lang="en-US" sz="1400" dirty="0"/>
          </a:p>
        </p:txBody>
      </p:sp>
      <p:sp>
        <p:nvSpPr>
          <p:cNvPr id="5" name="Shape 3"/>
          <p:cNvSpPr/>
          <p:nvPr/>
        </p:nvSpPr>
        <p:spPr>
          <a:xfrm>
            <a:off x="10515600" y="502920"/>
            <a:ext cx="822960" cy="822960"/>
          </a:xfrm>
          <a:prstGeom prst="ellipse">
            <a:avLst/>
          </a:prstGeom>
          <a:solidFill>
            <a:srgbClr val="1E2761"/>
          </a:solidFill>
          <a:ln/>
        </p:spPr>
        <p:txBody>
          <a:bodyPr/>
          <a:lstStyle/>
          <a:p>
            <a:endParaRPr lang="en-GB"/>
          </a:p>
        </p:txBody>
      </p:sp>
      <p:pic>
        <p:nvPicPr>
          <p:cNvPr id="6" name="Image 0" descr="/home/claude/lgr_pptx/icon_clipboardcheck.png"/>
          <p:cNvPicPr>
            <a:picLocks noChangeAspect="1"/>
          </p:cNvPicPr>
          <p:nvPr/>
        </p:nvPicPr>
        <p:blipFill>
          <a:blip r:embed="rId3"/>
          <a:stretch>
            <a:fillRect/>
          </a:stretch>
        </p:blipFill>
        <p:spPr>
          <a:xfrm>
            <a:off x="10729570" y="716890"/>
            <a:ext cx="395021" cy="395021"/>
          </a:xfrm>
          <a:prstGeom prst="rect">
            <a:avLst/>
          </a:prstGeom>
        </p:spPr>
      </p:pic>
      <p:sp>
        <p:nvSpPr>
          <p:cNvPr id="7" name="Shape 4"/>
          <p:cNvSpPr/>
          <p:nvPr/>
        </p:nvSpPr>
        <p:spPr>
          <a:xfrm>
            <a:off x="548640" y="2331720"/>
            <a:ext cx="3346704" cy="1600200"/>
          </a:xfrm>
          <a:prstGeom prst="roundRect">
            <a:avLst>
              <a:gd name="adj" fmla="val 4571"/>
            </a:avLst>
          </a:prstGeom>
          <a:solidFill>
            <a:srgbClr val="F5F7FA"/>
          </a:solidFill>
          <a:ln/>
        </p:spPr>
        <p:txBody>
          <a:bodyPr/>
          <a:lstStyle/>
          <a:p>
            <a:endParaRPr lang="en-GB"/>
          </a:p>
        </p:txBody>
      </p:sp>
      <p:sp>
        <p:nvSpPr>
          <p:cNvPr id="8" name="Shape 5"/>
          <p:cNvSpPr/>
          <p:nvPr/>
        </p:nvSpPr>
        <p:spPr>
          <a:xfrm>
            <a:off x="731520" y="2514600"/>
            <a:ext cx="365760" cy="365760"/>
          </a:xfrm>
          <a:prstGeom prst="ellipse">
            <a:avLst/>
          </a:prstGeom>
          <a:solidFill>
            <a:srgbClr val="1E2761"/>
          </a:solidFill>
          <a:ln/>
        </p:spPr>
        <p:txBody>
          <a:bodyPr/>
          <a:lstStyle/>
          <a:p>
            <a:endParaRPr lang="en-GB"/>
          </a:p>
        </p:txBody>
      </p:sp>
      <p:sp>
        <p:nvSpPr>
          <p:cNvPr id="9" name="Text 6"/>
          <p:cNvSpPr/>
          <p:nvPr/>
        </p:nvSpPr>
        <p:spPr>
          <a:xfrm>
            <a:off x="731520" y="2514600"/>
            <a:ext cx="365760" cy="365760"/>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1</a:t>
            </a:r>
            <a:endParaRPr lang="en-US" sz="1400" dirty="0"/>
          </a:p>
        </p:txBody>
      </p:sp>
      <p:sp>
        <p:nvSpPr>
          <p:cNvPr id="10" name="Text 7"/>
          <p:cNvSpPr/>
          <p:nvPr/>
        </p:nvSpPr>
        <p:spPr>
          <a:xfrm>
            <a:off x="731520" y="2953512"/>
            <a:ext cx="2980944" cy="457200"/>
          </a:xfrm>
          <a:prstGeom prst="rect">
            <a:avLst/>
          </a:prstGeom>
          <a:noFill/>
          <a:ln/>
        </p:spPr>
        <p:txBody>
          <a:bodyPr wrap="square" rtlCol="0" anchor="ctr"/>
          <a:lstStyle/>
          <a:p>
            <a:pPr marL="0" indent="0">
              <a:lnSpc>
                <a:spcPct val="105000"/>
              </a:lnSpc>
              <a:buNone/>
            </a:pPr>
            <a:r>
              <a:rPr lang="en-US" sz="1200" b="1" dirty="0">
                <a:solidFill>
                  <a:srgbClr val="1E2761"/>
                </a:solidFill>
                <a:latin typeface="Cambria" pitchFamily="34" charset="0"/>
                <a:ea typeface="Cambria" pitchFamily="34" charset="-122"/>
                <a:cs typeface="Cambria" pitchFamily="34" charset="-120"/>
              </a:rPr>
              <a:t>Check for a Community Governance Review</a:t>
            </a:r>
            <a:endParaRPr lang="en-US" sz="1200" dirty="0"/>
          </a:p>
        </p:txBody>
      </p:sp>
      <p:sp>
        <p:nvSpPr>
          <p:cNvPr id="11" name="Text 8"/>
          <p:cNvSpPr/>
          <p:nvPr/>
        </p:nvSpPr>
        <p:spPr>
          <a:xfrm>
            <a:off x="731520" y="3364992"/>
            <a:ext cx="2980944" cy="530352"/>
          </a:xfrm>
          <a:prstGeom prst="rect">
            <a:avLst/>
          </a:prstGeom>
          <a:noFill/>
          <a:ln/>
        </p:spPr>
        <p:txBody>
          <a:bodyPr wrap="square" rtlCol="0" anchor="ctr"/>
          <a:lstStyle/>
          <a:p>
            <a:pPr marL="0" indent="0">
              <a:lnSpc>
                <a:spcPct val="110000"/>
              </a:lnSpc>
              <a:buNone/>
            </a:pPr>
            <a:r>
              <a:rPr lang="en-US" sz="950" dirty="0">
                <a:solidFill>
                  <a:srgbClr val="1B1F2A"/>
                </a:solidFill>
                <a:latin typeface="Calibri" pitchFamily="34" charset="0"/>
                <a:ea typeface="Calibri" pitchFamily="34" charset="-122"/>
                <a:cs typeface="Calibri" pitchFamily="34" charset="-120"/>
              </a:rPr>
              <a:t>Find out if your district/borough is running or planning one, and make sure your council submits a response.</a:t>
            </a:r>
            <a:endParaRPr lang="en-US" sz="950" dirty="0"/>
          </a:p>
        </p:txBody>
      </p:sp>
      <p:sp>
        <p:nvSpPr>
          <p:cNvPr id="12" name="Shape 9"/>
          <p:cNvSpPr/>
          <p:nvPr/>
        </p:nvSpPr>
        <p:spPr>
          <a:xfrm>
            <a:off x="4023360" y="2331720"/>
            <a:ext cx="3346704" cy="1600200"/>
          </a:xfrm>
          <a:prstGeom prst="roundRect">
            <a:avLst>
              <a:gd name="adj" fmla="val 4571"/>
            </a:avLst>
          </a:prstGeom>
          <a:solidFill>
            <a:srgbClr val="F5F7FA"/>
          </a:solidFill>
          <a:ln/>
        </p:spPr>
        <p:txBody>
          <a:bodyPr/>
          <a:lstStyle/>
          <a:p>
            <a:endParaRPr lang="en-GB"/>
          </a:p>
        </p:txBody>
      </p:sp>
      <p:sp>
        <p:nvSpPr>
          <p:cNvPr id="13" name="Shape 10"/>
          <p:cNvSpPr/>
          <p:nvPr/>
        </p:nvSpPr>
        <p:spPr>
          <a:xfrm>
            <a:off x="4206240" y="2514600"/>
            <a:ext cx="365760" cy="365760"/>
          </a:xfrm>
          <a:prstGeom prst="ellipse">
            <a:avLst/>
          </a:prstGeom>
          <a:solidFill>
            <a:srgbClr val="1E2761"/>
          </a:solidFill>
          <a:ln/>
        </p:spPr>
        <p:txBody>
          <a:bodyPr/>
          <a:lstStyle/>
          <a:p>
            <a:endParaRPr lang="en-GB"/>
          </a:p>
        </p:txBody>
      </p:sp>
      <p:sp>
        <p:nvSpPr>
          <p:cNvPr id="14" name="Text 11"/>
          <p:cNvSpPr/>
          <p:nvPr/>
        </p:nvSpPr>
        <p:spPr>
          <a:xfrm>
            <a:off x="4206240" y="2514600"/>
            <a:ext cx="365760" cy="365760"/>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2</a:t>
            </a:r>
            <a:endParaRPr lang="en-US" sz="1400" dirty="0"/>
          </a:p>
        </p:txBody>
      </p:sp>
      <p:sp>
        <p:nvSpPr>
          <p:cNvPr id="15" name="Text 12"/>
          <p:cNvSpPr/>
          <p:nvPr/>
        </p:nvSpPr>
        <p:spPr>
          <a:xfrm>
            <a:off x="4206240" y="2953512"/>
            <a:ext cx="2980944" cy="457200"/>
          </a:xfrm>
          <a:prstGeom prst="rect">
            <a:avLst/>
          </a:prstGeom>
          <a:noFill/>
          <a:ln/>
        </p:spPr>
        <p:txBody>
          <a:bodyPr wrap="square" rtlCol="0" anchor="ctr"/>
          <a:lstStyle/>
          <a:p>
            <a:pPr marL="0" indent="0">
              <a:lnSpc>
                <a:spcPct val="105000"/>
              </a:lnSpc>
              <a:buNone/>
            </a:pPr>
            <a:r>
              <a:rPr lang="en-US" sz="1200" b="1" dirty="0">
                <a:solidFill>
                  <a:srgbClr val="1E2761"/>
                </a:solidFill>
                <a:latin typeface="Cambria" pitchFamily="34" charset="0"/>
                <a:ea typeface="Cambria" pitchFamily="34" charset="-122"/>
                <a:cs typeface="Cambria" pitchFamily="34" charset="-120"/>
              </a:rPr>
              <a:t>Brief your councillors</a:t>
            </a:r>
            <a:endParaRPr lang="en-US" sz="1200" dirty="0"/>
          </a:p>
        </p:txBody>
      </p:sp>
      <p:sp>
        <p:nvSpPr>
          <p:cNvPr id="16" name="Text 13"/>
          <p:cNvSpPr/>
          <p:nvPr/>
        </p:nvSpPr>
        <p:spPr>
          <a:xfrm>
            <a:off x="4206240" y="3364992"/>
            <a:ext cx="2980944" cy="530352"/>
          </a:xfrm>
          <a:prstGeom prst="rect">
            <a:avLst/>
          </a:prstGeom>
          <a:noFill/>
          <a:ln/>
        </p:spPr>
        <p:txBody>
          <a:bodyPr wrap="square" rtlCol="0" anchor="ctr"/>
          <a:lstStyle/>
          <a:p>
            <a:pPr marL="0" indent="0">
              <a:lnSpc>
                <a:spcPct val="110000"/>
              </a:lnSpc>
              <a:buNone/>
            </a:pPr>
            <a:r>
              <a:rPr lang="en-US" sz="950" dirty="0">
                <a:solidFill>
                  <a:srgbClr val="1B1F2A"/>
                </a:solidFill>
                <a:latin typeface="Calibri" pitchFamily="34" charset="0"/>
                <a:ea typeface="Calibri" pitchFamily="34" charset="-122"/>
                <a:cs typeface="Calibri" pitchFamily="34" charset="-120"/>
              </a:rPr>
              <a:t>Share this information at your next full council meeting so members understand the timetable and what is, and isn't, changing.</a:t>
            </a:r>
            <a:endParaRPr lang="en-US" sz="950" dirty="0"/>
          </a:p>
        </p:txBody>
      </p:sp>
      <p:sp>
        <p:nvSpPr>
          <p:cNvPr id="17" name="Shape 14"/>
          <p:cNvSpPr/>
          <p:nvPr/>
        </p:nvSpPr>
        <p:spPr>
          <a:xfrm>
            <a:off x="7498080" y="2331720"/>
            <a:ext cx="3346704" cy="1600200"/>
          </a:xfrm>
          <a:prstGeom prst="roundRect">
            <a:avLst>
              <a:gd name="adj" fmla="val 4571"/>
            </a:avLst>
          </a:prstGeom>
          <a:solidFill>
            <a:srgbClr val="F5F7FA"/>
          </a:solidFill>
          <a:ln/>
        </p:spPr>
        <p:txBody>
          <a:bodyPr/>
          <a:lstStyle/>
          <a:p>
            <a:endParaRPr lang="en-GB"/>
          </a:p>
        </p:txBody>
      </p:sp>
      <p:sp>
        <p:nvSpPr>
          <p:cNvPr id="18" name="Shape 15"/>
          <p:cNvSpPr/>
          <p:nvPr/>
        </p:nvSpPr>
        <p:spPr>
          <a:xfrm>
            <a:off x="7680960" y="2514600"/>
            <a:ext cx="365760" cy="365760"/>
          </a:xfrm>
          <a:prstGeom prst="ellipse">
            <a:avLst/>
          </a:prstGeom>
          <a:solidFill>
            <a:srgbClr val="1E2761"/>
          </a:solidFill>
          <a:ln/>
        </p:spPr>
        <p:txBody>
          <a:bodyPr/>
          <a:lstStyle/>
          <a:p>
            <a:endParaRPr lang="en-GB"/>
          </a:p>
        </p:txBody>
      </p:sp>
      <p:sp>
        <p:nvSpPr>
          <p:cNvPr id="19" name="Text 16"/>
          <p:cNvSpPr/>
          <p:nvPr/>
        </p:nvSpPr>
        <p:spPr>
          <a:xfrm>
            <a:off x="7680960" y="2514600"/>
            <a:ext cx="365760" cy="365760"/>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3</a:t>
            </a:r>
            <a:endParaRPr lang="en-US" sz="1400" dirty="0"/>
          </a:p>
        </p:txBody>
      </p:sp>
      <p:sp>
        <p:nvSpPr>
          <p:cNvPr id="20" name="Text 17"/>
          <p:cNvSpPr/>
          <p:nvPr/>
        </p:nvSpPr>
        <p:spPr>
          <a:xfrm>
            <a:off x="7680960" y="2953512"/>
            <a:ext cx="2980944" cy="457200"/>
          </a:xfrm>
          <a:prstGeom prst="rect">
            <a:avLst/>
          </a:prstGeom>
          <a:noFill/>
          <a:ln/>
        </p:spPr>
        <p:txBody>
          <a:bodyPr wrap="square" rtlCol="0" anchor="ctr"/>
          <a:lstStyle/>
          <a:p>
            <a:pPr marL="0" indent="0">
              <a:lnSpc>
                <a:spcPct val="105000"/>
              </a:lnSpc>
              <a:buNone/>
            </a:pPr>
            <a:r>
              <a:rPr lang="en-US" sz="1200" b="1" dirty="0">
                <a:solidFill>
                  <a:srgbClr val="1E2761"/>
                </a:solidFill>
                <a:latin typeface="Cambria" pitchFamily="34" charset="0"/>
                <a:ea typeface="Cambria" pitchFamily="34" charset="-122"/>
                <a:cs typeface="Cambria" pitchFamily="34" charset="-120"/>
              </a:rPr>
              <a:t>Keep talking to your district/borough</a:t>
            </a:r>
            <a:endParaRPr lang="en-US" sz="1200" dirty="0"/>
          </a:p>
        </p:txBody>
      </p:sp>
      <p:sp>
        <p:nvSpPr>
          <p:cNvPr id="21" name="Text 18"/>
          <p:cNvSpPr/>
          <p:nvPr/>
        </p:nvSpPr>
        <p:spPr>
          <a:xfrm>
            <a:off x="7680960" y="3364992"/>
            <a:ext cx="2980944" cy="530352"/>
          </a:xfrm>
          <a:prstGeom prst="rect">
            <a:avLst/>
          </a:prstGeom>
          <a:noFill/>
          <a:ln/>
        </p:spPr>
        <p:txBody>
          <a:bodyPr wrap="square" rtlCol="0" anchor="ctr"/>
          <a:lstStyle/>
          <a:p>
            <a:pPr marL="0" indent="0">
              <a:lnSpc>
                <a:spcPct val="110000"/>
              </a:lnSpc>
              <a:buNone/>
            </a:pPr>
            <a:r>
              <a:rPr lang="en-US" sz="950" dirty="0">
                <a:solidFill>
                  <a:srgbClr val="1B1F2A"/>
                </a:solidFill>
                <a:latin typeface="Calibri" pitchFamily="34" charset="0"/>
                <a:ea typeface="Calibri" pitchFamily="34" charset="-122"/>
                <a:cs typeface="Calibri" pitchFamily="34" charset="-120"/>
              </a:rPr>
              <a:t>Existing service agreements, grants and planning liaison continue until 2028 — don't let relationships lapse early.</a:t>
            </a:r>
            <a:endParaRPr lang="en-US" sz="950" dirty="0"/>
          </a:p>
        </p:txBody>
      </p:sp>
      <p:sp>
        <p:nvSpPr>
          <p:cNvPr id="22" name="Shape 19"/>
          <p:cNvSpPr/>
          <p:nvPr/>
        </p:nvSpPr>
        <p:spPr>
          <a:xfrm>
            <a:off x="548640" y="4096512"/>
            <a:ext cx="3346704" cy="1600200"/>
          </a:xfrm>
          <a:prstGeom prst="roundRect">
            <a:avLst>
              <a:gd name="adj" fmla="val 4571"/>
            </a:avLst>
          </a:prstGeom>
          <a:solidFill>
            <a:srgbClr val="F5F7FA"/>
          </a:solidFill>
          <a:ln/>
        </p:spPr>
        <p:txBody>
          <a:bodyPr/>
          <a:lstStyle/>
          <a:p>
            <a:endParaRPr lang="en-GB"/>
          </a:p>
        </p:txBody>
      </p:sp>
      <p:sp>
        <p:nvSpPr>
          <p:cNvPr id="23" name="Shape 20"/>
          <p:cNvSpPr/>
          <p:nvPr/>
        </p:nvSpPr>
        <p:spPr>
          <a:xfrm>
            <a:off x="731520" y="4279392"/>
            <a:ext cx="365760" cy="365760"/>
          </a:xfrm>
          <a:prstGeom prst="ellipse">
            <a:avLst/>
          </a:prstGeom>
          <a:solidFill>
            <a:srgbClr val="1E2761"/>
          </a:solidFill>
          <a:ln/>
        </p:spPr>
        <p:txBody>
          <a:bodyPr/>
          <a:lstStyle/>
          <a:p>
            <a:endParaRPr lang="en-GB"/>
          </a:p>
        </p:txBody>
      </p:sp>
      <p:sp>
        <p:nvSpPr>
          <p:cNvPr id="24" name="Text 21"/>
          <p:cNvSpPr/>
          <p:nvPr/>
        </p:nvSpPr>
        <p:spPr>
          <a:xfrm>
            <a:off x="731520" y="4279392"/>
            <a:ext cx="365760" cy="365760"/>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4</a:t>
            </a:r>
            <a:endParaRPr lang="en-US" sz="1400" dirty="0"/>
          </a:p>
        </p:txBody>
      </p:sp>
      <p:sp>
        <p:nvSpPr>
          <p:cNvPr id="25" name="Text 22"/>
          <p:cNvSpPr/>
          <p:nvPr/>
        </p:nvSpPr>
        <p:spPr>
          <a:xfrm>
            <a:off x="731520" y="4718304"/>
            <a:ext cx="2980944" cy="457200"/>
          </a:xfrm>
          <a:prstGeom prst="rect">
            <a:avLst/>
          </a:prstGeom>
          <a:noFill/>
          <a:ln/>
        </p:spPr>
        <p:txBody>
          <a:bodyPr wrap="square" rtlCol="0" anchor="ctr"/>
          <a:lstStyle/>
          <a:p>
            <a:pPr marL="0" indent="0">
              <a:lnSpc>
                <a:spcPct val="105000"/>
              </a:lnSpc>
              <a:buNone/>
            </a:pPr>
            <a:r>
              <a:rPr lang="en-US" sz="1200" b="1" dirty="0">
                <a:solidFill>
                  <a:srgbClr val="1E2761"/>
                </a:solidFill>
                <a:latin typeface="Cambria" pitchFamily="34" charset="0"/>
                <a:ea typeface="Cambria" pitchFamily="34" charset="-122"/>
                <a:cs typeface="Cambria" pitchFamily="34" charset="-120"/>
              </a:rPr>
              <a:t>Watch for Neighbourhood Area Committee proposals</a:t>
            </a:r>
            <a:endParaRPr lang="en-US" sz="1200" dirty="0"/>
          </a:p>
        </p:txBody>
      </p:sp>
      <p:sp>
        <p:nvSpPr>
          <p:cNvPr id="26" name="Text 23"/>
          <p:cNvSpPr/>
          <p:nvPr/>
        </p:nvSpPr>
        <p:spPr>
          <a:xfrm>
            <a:off x="731520" y="5129784"/>
            <a:ext cx="2980944" cy="530352"/>
          </a:xfrm>
          <a:prstGeom prst="rect">
            <a:avLst/>
          </a:prstGeom>
          <a:noFill/>
          <a:ln/>
        </p:spPr>
        <p:txBody>
          <a:bodyPr wrap="square" rtlCol="0" anchor="ctr"/>
          <a:lstStyle/>
          <a:p>
            <a:pPr marL="0" indent="0">
              <a:lnSpc>
                <a:spcPct val="110000"/>
              </a:lnSpc>
              <a:buNone/>
            </a:pPr>
            <a:r>
              <a:rPr lang="en-US" sz="950" dirty="0">
                <a:solidFill>
                  <a:srgbClr val="1B1F2A"/>
                </a:solidFill>
                <a:latin typeface="Calibri" pitchFamily="34" charset="0"/>
                <a:ea typeface="Calibri" pitchFamily="34" charset="-122"/>
                <a:cs typeface="Calibri" pitchFamily="34" charset="-120"/>
              </a:rPr>
              <a:t>No decisions yet but be ready to feed in a view if and when a consultation appears.</a:t>
            </a:r>
            <a:endParaRPr lang="en-US" sz="950" dirty="0"/>
          </a:p>
        </p:txBody>
      </p:sp>
      <p:sp>
        <p:nvSpPr>
          <p:cNvPr id="27" name="Shape 24"/>
          <p:cNvSpPr/>
          <p:nvPr/>
        </p:nvSpPr>
        <p:spPr>
          <a:xfrm>
            <a:off x="4023360" y="4096512"/>
            <a:ext cx="3346704" cy="1600200"/>
          </a:xfrm>
          <a:prstGeom prst="roundRect">
            <a:avLst>
              <a:gd name="adj" fmla="val 4571"/>
            </a:avLst>
          </a:prstGeom>
          <a:solidFill>
            <a:srgbClr val="F5F7FA"/>
          </a:solidFill>
          <a:ln/>
        </p:spPr>
        <p:txBody>
          <a:bodyPr/>
          <a:lstStyle/>
          <a:p>
            <a:endParaRPr lang="en-GB"/>
          </a:p>
        </p:txBody>
      </p:sp>
      <p:sp>
        <p:nvSpPr>
          <p:cNvPr id="28" name="Shape 25"/>
          <p:cNvSpPr/>
          <p:nvPr/>
        </p:nvSpPr>
        <p:spPr>
          <a:xfrm>
            <a:off x="4206240" y="4279392"/>
            <a:ext cx="365760" cy="365760"/>
          </a:xfrm>
          <a:prstGeom prst="ellipse">
            <a:avLst/>
          </a:prstGeom>
          <a:solidFill>
            <a:srgbClr val="1E2761"/>
          </a:solidFill>
          <a:ln/>
        </p:spPr>
        <p:txBody>
          <a:bodyPr/>
          <a:lstStyle/>
          <a:p>
            <a:endParaRPr lang="en-GB"/>
          </a:p>
        </p:txBody>
      </p:sp>
      <p:sp>
        <p:nvSpPr>
          <p:cNvPr id="29" name="Text 26"/>
          <p:cNvSpPr/>
          <p:nvPr/>
        </p:nvSpPr>
        <p:spPr>
          <a:xfrm>
            <a:off x="4206240" y="4279392"/>
            <a:ext cx="365760" cy="365760"/>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5</a:t>
            </a:r>
            <a:endParaRPr lang="en-US" sz="1400" dirty="0"/>
          </a:p>
        </p:txBody>
      </p:sp>
      <p:sp>
        <p:nvSpPr>
          <p:cNvPr id="30" name="Text 27"/>
          <p:cNvSpPr/>
          <p:nvPr/>
        </p:nvSpPr>
        <p:spPr>
          <a:xfrm>
            <a:off x="4206240" y="4718304"/>
            <a:ext cx="2980944" cy="457200"/>
          </a:xfrm>
          <a:prstGeom prst="rect">
            <a:avLst/>
          </a:prstGeom>
          <a:noFill/>
          <a:ln/>
        </p:spPr>
        <p:txBody>
          <a:bodyPr wrap="square" rtlCol="0" anchor="ctr"/>
          <a:lstStyle/>
          <a:p>
            <a:pPr marL="0" indent="0">
              <a:lnSpc>
                <a:spcPct val="105000"/>
              </a:lnSpc>
              <a:buNone/>
            </a:pPr>
            <a:r>
              <a:rPr lang="en-US" sz="1200" b="1" dirty="0">
                <a:solidFill>
                  <a:srgbClr val="1E2761"/>
                </a:solidFill>
                <a:latin typeface="Cambria" pitchFamily="34" charset="0"/>
                <a:ea typeface="Cambria" pitchFamily="34" charset="-122"/>
                <a:cs typeface="Cambria" pitchFamily="34" charset="-120"/>
              </a:rPr>
              <a:t>Stay connected through HAPTC</a:t>
            </a:r>
            <a:endParaRPr lang="en-US" sz="1200" dirty="0"/>
          </a:p>
        </p:txBody>
      </p:sp>
      <p:sp>
        <p:nvSpPr>
          <p:cNvPr id="31" name="Text 28"/>
          <p:cNvSpPr/>
          <p:nvPr/>
        </p:nvSpPr>
        <p:spPr>
          <a:xfrm>
            <a:off x="4206240" y="5129784"/>
            <a:ext cx="2980944" cy="530352"/>
          </a:xfrm>
          <a:prstGeom prst="rect">
            <a:avLst/>
          </a:prstGeom>
          <a:noFill/>
          <a:ln/>
        </p:spPr>
        <p:txBody>
          <a:bodyPr wrap="square" rtlCol="0" anchor="ctr"/>
          <a:lstStyle/>
          <a:p>
            <a:pPr marL="0" indent="0">
              <a:lnSpc>
                <a:spcPct val="110000"/>
              </a:lnSpc>
              <a:buNone/>
            </a:pPr>
            <a:r>
              <a:rPr lang="en-US" sz="950" dirty="0">
                <a:solidFill>
                  <a:srgbClr val="1B1F2A"/>
                </a:solidFill>
                <a:latin typeface="Calibri" pitchFamily="34" charset="0"/>
                <a:ea typeface="Calibri" pitchFamily="34" charset="-122"/>
                <a:cs typeface="Calibri" pitchFamily="34" charset="-120"/>
              </a:rPr>
              <a:t>The Hertfordshire Association of Town &amp; Parish Councils is your collective voice — read the monthly bulletin and raise questions there.</a:t>
            </a:r>
            <a:endParaRPr lang="en-US" sz="950" dirty="0"/>
          </a:p>
        </p:txBody>
      </p:sp>
      <p:sp>
        <p:nvSpPr>
          <p:cNvPr id="32" name="Shape 29"/>
          <p:cNvSpPr/>
          <p:nvPr/>
        </p:nvSpPr>
        <p:spPr>
          <a:xfrm>
            <a:off x="7498080" y="4096512"/>
            <a:ext cx="3346704" cy="1600200"/>
          </a:xfrm>
          <a:prstGeom prst="roundRect">
            <a:avLst>
              <a:gd name="adj" fmla="val 4571"/>
            </a:avLst>
          </a:prstGeom>
          <a:solidFill>
            <a:srgbClr val="F5F7FA"/>
          </a:solidFill>
          <a:ln/>
        </p:spPr>
        <p:txBody>
          <a:bodyPr/>
          <a:lstStyle/>
          <a:p>
            <a:endParaRPr lang="en-GB"/>
          </a:p>
        </p:txBody>
      </p:sp>
      <p:sp>
        <p:nvSpPr>
          <p:cNvPr id="33" name="Shape 30"/>
          <p:cNvSpPr/>
          <p:nvPr/>
        </p:nvSpPr>
        <p:spPr>
          <a:xfrm>
            <a:off x="7680960" y="4279392"/>
            <a:ext cx="365760" cy="365760"/>
          </a:xfrm>
          <a:prstGeom prst="ellipse">
            <a:avLst/>
          </a:prstGeom>
          <a:solidFill>
            <a:srgbClr val="1E2761"/>
          </a:solidFill>
          <a:ln/>
        </p:spPr>
        <p:txBody>
          <a:bodyPr/>
          <a:lstStyle/>
          <a:p>
            <a:endParaRPr lang="en-GB"/>
          </a:p>
        </p:txBody>
      </p:sp>
      <p:sp>
        <p:nvSpPr>
          <p:cNvPr id="34" name="Text 31"/>
          <p:cNvSpPr/>
          <p:nvPr/>
        </p:nvSpPr>
        <p:spPr>
          <a:xfrm>
            <a:off x="7680960" y="4279392"/>
            <a:ext cx="365760" cy="365760"/>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6</a:t>
            </a:r>
            <a:endParaRPr lang="en-US" sz="1400" dirty="0"/>
          </a:p>
        </p:txBody>
      </p:sp>
      <p:sp>
        <p:nvSpPr>
          <p:cNvPr id="35" name="Text 32"/>
          <p:cNvSpPr/>
          <p:nvPr/>
        </p:nvSpPr>
        <p:spPr>
          <a:xfrm>
            <a:off x="7680960" y="4718304"/>
            <a:ext cx="2980944" cy="457200"/>
          </a:xfrm>
          <a:prstGeom prst="rect">
            <a:avLst/>
          </a:prstGeom>
          <a:noFill/>
          <a:ln/>
        </p:spPr>
        <p:txBody>
          <a:bodyPr wrap="square" rtlCol="0" anchor="ctr"/>
          <a:lstStyle/>
          <a:p>
            <a:pPr marL="0" indent="0">
              <a:lnSpc>
                <a:spcPct val="105000"/>
              </a:lnSpc>
              <a:buNone/>
            </a:pPr>
            <a:r>
              <a:rPr lang="en-US" sz="1200" b="1" dirty="0">
                <a:solidFill>
                  <a:srgbClr val="1E2761"/>
                </a:solidFill>
                <a:latin typeface="Cambria" pitchFamily="34" charset="0"/>
                <a:ea typeface="Cambria" pitchFamily="34" charset="-122"/>
                <a:cs typeface="Cambria" pitchFamily="34" charset="-120"/>
              </a:rPr>
              <a:t>Plan ahead for precepts and budgets</a:t>
            </a:r>
            <a:endParaRPr lang="en-US" sz="1200" dirty="0"/>
          </a:p>
        </p:txBody>
      </p:sp>
      <p:sp>
        <p:nvSpPr>
          <p:cNvPr id="36" name="Text 33"/>
          <p:cNvSpPr/>
          <p:nvPr/>
        </p:nvSpPr>
        <p:spPr>
          <a:xfrm>
            <a:off x="7680960" y="5129784"/>
            <a:ext cx="2980944" cy="530352"/>
          </a:xfrm>
          <a:prstGeom prst="rect">
            <a:avLst/>
          </a:prstGeom>
          <a:noFill/>
          <a:ln/>
        </p:spPr>
        <p:txBody>
          <a:bodyPr wrap="square" rtlCol="0" anchor="ctr"/>
          <a:lstStyle/>
          <a:p>
            <a:pPr marL="0" indent="0">
              <a:lnSpc>
                <a:spcPct val="110000"/>
              </a:lnSpc>
              <a:buNone/>
            </a:pPr>
            <a:r>
              <a:rPr lang="en-US" sz="950" dirty="0">
                <a:solidFill>
                  <a:srgbClr val="1B1F2A"/>
                </a:solidFill>
                <a:latin typeface="Calibri" pitchFamily="34" charset="0"/>
                <a:ea typeface="Calibri" pitchFamily="34" charset="-122"/>
                <a:cs typeface="Calibri" pitchFamily="34" charset="-120"/>
              </a:rPr>
              <a:t>Build the possibility of new unitary counterparts and revised boundaries into your medium-term financial planning.</a:t>
            </a:r>
            <a:endParaRPr lang="en-US" sz="950" dirty="0"/>
          </a:p>
        </p:txBody>
      </p:sp>
      <p:sp>
        <p:nvSpPr>
          <p:cNvPr id="37" name="Text 34"/>
          <p:cNvSpPr/>
          <p:nvPr/>
        </p:nvSpPr>
        <p:spPr>
          <a:xfrm>
            <a:off x="548640" y="6355080"/>
            <a:ext cx="7315200" cy="320040"/>
          </a:xfrm>
          <a:prstGeom prst="rect">
            <a:avLst/>
          </a:prstGeom>
          <a:noFill/>
          <a:ln/>
        </p:spPr>
        <p:txBody>
          <a:bodyPr wrap="square" rtlCol="0" anchor="ctr"/>
          <a:lstStyle/>
          <a:p>
            <a:pPr marL="0" indent="0">
              <a:buNone/>
            </a:pPr>
            <a:r>
              <a:rPr lang="en-US" sz="1000" dirty="0">
                <a:solidFill>
                  <a:srgbClr val="A9B4C4"/>
                </a:solidFill>
                <a:latin typeface="Calibri" pitchFamily="34" charset="0"/>
                <a:ea typeface="Calibri" pitchFamily="34" charset="-122"/>
                <a:cs typeface="Calibri" pitchFamily="34" charset="-120"/>
              </a:rPr>
              <a:t>Hertfordshire Local Government Reorganisation  •  Update for Town &amp; Parish Clerks</a:t>
            </a:r>
            <a:endParaRPr lang="en-US" sz="1000" dirty="0"/>
          </a:p>
        </p:txBody>
      </p:sp>
      <p:sp>
        <p:nvSpPr>
          <p:cNvPr id="38" name="Text 35"/>
          <p:cNvSpPr/>
          <p:nvPr/>
        </p:nvSpPr>
        <p:spPr>
          <a:xfrm>
            <a:off x="11368735" y="6355080"/>
            <a:ext cx="548640" cy="320040"/>
          </a:xfrm>
          <a:prstGeom prst="rect">
            <a:avLst/>
          </a:prstGeom>
          <a:noFill/>
          <a:ln/>
        </p:spPr>
        <p:txBody>
          <a:bodyPr wrap="square" rtlCol="0" anchor="ctr"/>
          <a:lstStyle/>
          <a:p>
            <a:pPr marL="0" indent="0" algn="r">
              <a:buNone/>
            </a:pPr>
            <a:r>
              <a:rPr lang="en-US" sz="1000" dirty="0">
                <a:solidFill>
                  <a:srgbClr val="A9B4C4"/>
                </a:solidFill>
                <a:latin typeface="Calibri" pitchFamily="34" charset="0"/>
                <a:ea typeface="Calibri" pitchFamily="34" charset="-122"/>
                <a:cs typeface="Calibri" pitchFamily="34" charset="-120"/>
              </a:rPr>
              <a:t>09</a:t>
            </a:r>
            <a:endParaRPr lang="en-US" sz="1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0">
    <p:bg>
      <p:bgPr>
        <a:solidFill>
          <a:srgbClr val="1E2761"/>
        </a:solidFill>
        <a:effectLst/>
      </p:bgPr>
    </p:bg>
    <p:spTree>
      <p:nvGrpSpPr>
        <p:cNvPr id="1" name=""/>
        <p:cNvGrpSpPr/>
        <p:nvPr/>
      </p:nvGrpSpPr>
      <p:grpSpPr>
        <a:xfrm>
          <a:off x="0" y="0"/>
          <a:ext cx="0" cy="0"/>
          <a:chOff x="0" y="0"/>
          <a:chExt cx="0" cy="0"/>
        </a:xfrm>
      </p:grpSpPr>
      <p:sp>
        <p:nvSpPr>
          <p:cNvPr id="2" name="Text 0"/>
          <p:cNvSpPr/>
          <p:nvPr/>
        </p:nvSpPr>
        <p:spPr>
          <a:xfrm>
            <a:off x="640080" y="685800"/>
            <a:ext cx="7315200" cy="365760"/>
          </a:xfrm>
          <a:prstGeom prst="rect">
            <a:avLst/>
          </a:prstGeom>
          <a:noFill/>
          <a:ln/>
        </p:spPr>
        <p:txBody>
          <a:bodyPr wrap="square" rtlCol="0" anchor="ctr"/>
          <a:lstStyle/>
          <a:p>
            <a:pPr marL="0" indent="0">
              <a:buNone/>
            </a:pPr>
            <a:r>
              <a:rPr lang="en-US" sz="1300" b="1" kern="0" spc="200" dirty="0">
                <a:solidFill>
                  <a:srgbClr val="D98E2B"/>
                </a:solidFill>
                <a:latin typeface="Calibri" pitchFamily="34" charset="0"/>
                <a:ea typeface="Calibri" pitchFamily="34" charset="-122"/>
                <a:cs typeface="Calibri" pitchFamily="34" charset="-120"/>
              </a:rPr>
              <a:t>QUESTIONS &amp; RESOURCES</a:t>
            </a:r>
            <a:endParaRPr lang="en-US" sz="1300" dirty="0"/>
          </a:p>
        </p:txBody>
      </p:sp>
      <p:sp>
        <p:nvSpPr>
          <p:cNvPr id="3" name="Text 1"/>
          <p:cNvSpPr/>
          <p:nvPr/>
        </p:nvSpPr>
        <p:spPr>
          <a:xfrm>
            <a:off x="640080" y="1051560"/>
            <a:ext cx="7315200" cy="731520"/>
          </a:xfrm>
          <a:prstGeom prst="rect">
            <a:avLst/>
          </a:prstGeom>
          <a:noFill/>
          <a:ln/>
        </p:spPr>
        <p:txBody>
          <a:bodyPr wrap="square" rtlCol="0" anchor="ctr"/>
          <a:lstStyle/>
          <a:p>
            <a:pPr marL="0" indent="0">
              <a:buNone/>
            </a:pPr>
            <a:r>
              <a:rPr lang="en-US" sz="3000" b="1" dirty="0">
                <a:solidFill>
                  <a:srgbClr val="FFFFFF"/>
                </a:solidFill>
                <a:latin typeface="Cambria" pitchFamily="34" charset="0"/>
                <a:ea typeface="Cambria" pitchFamily="34" charset="-122"/>
                <a:cs typeface="Cambria" pitchFamily="34" charset="-120"/>
              </a:rPr>
              <a:t>Where to go for more</a:t>
            </a:r>
            <a:endParaRPr lang="en-US" sz="3000" dirty="0"/>
          </a:p>
        </p:txBody>
      </p:sp>
      <p:sp>
        <p:nvSpPr>
          <p:cNvPr id="4" name="Shape 2"/>
          <p:cNvSpPr/>
          <p:nvPr/>
        </p:nvSpPr>
        <p:spPr>
          <a:xfrm>
            <a:off x="640080" y="2148840"/>
            <a:ext cx="457200" cy="457200"/>
          </a:xfrm>
          <a:prstGeom prst="ellipse">
            <a:avLst/>
          </a:prstGeom>
          <a:solidFill>
            <a:srgbClr val="D98E2B"/>
          </a:solidFill>
          <a:ln/>
        </p:spPr>
        <p:txBody>
          <a:bodyPr/>
          <a:lstStyle/>
          <a:p>
            <a:endParaRPr lang="en-GB"/>
          </a:p>
        </p:txBody>
      </p:sp>
      <p:pic>
        <p:nvPicPr>
          <p:cNvPr id="5" name="Image 0" descr="/home/claude/lgr_pptx/icon_comment.png"/>
          <p:cNvPicPr>
            <a:picLocks noChangeAspect="1"/>
          </p:cNvPicPr>
          <p:nvPr/>
        </p:nvPicPr>
        <p:blipFill>
          <a:blip r:embed="rId3"/>
          <a:stretch>
            <a:fillRect/>
          </a:stretch>
        </p:blipFill>
        <p:spPr>
          <a:xfrm>
            <a:off x="758952" y="2267712"/>
            <a:ext cx="219456" cy="219456"/>
          </a:xfrm>
          <a:prstGeom prst="rect">
            <a:avLst/>
          </a:prstGeom>
        </p:spPr>
      </p:pic>
      <p:sp>
        <p:nvSpPr>
          <p:cNvPr id="6" name="Text 3"/>
          <p:cNvSpPr/>
          <p:nvPr/>
        </p:nvSpPr>
        <p:spPr>
          <a:xfrm>
            <a:off x="1280160" y="2103120"/>
            <a:ext cx="3657600" cy="365760"/>
          </a:xfrm>
          <a:prstGeom prst="rect">
            <a:avLst/>
          </a:prstGeom>
          <a:noFill/>
          <a:ln/>
        </p:spPr>
        <p:txBody>
          <a:bodyPr wrap="square" rtlCol="0" anchor="ctr"/>
          <a:lstStyle/>
          <a:p>
            <a:pPr marL="0" indent="0">
              <a:buNone/>
            </a:pPr>
            <a:r>
              <a:rPr lang="en-US" sz="1500" b="1" dirty="0">
                <a:solidFill>
                  <a:srgbClr val="FFFFFF"/>
                </a:solidFill>
                <a:latin typeface="Cambria" pitchFamily="34" charset="0"/>
                <a:ea typeface="Cambria" pitchFamily="34" charset="-122"/>
                <a:cs typeface="Cambria" pitchFamily="34" charset="-120"/>
              </a:rPr>
              <a:t>hertfordshire-lgr.co.uk</a:t>
            </a:r>
            <a:endParaRPr lang="en-US" sz="1500" dirty="0"/>
          </a:p>
        </p:txBody>
      </p:sp>
      <p:sp>
        <p:nvSpPr>
          <p:cNvPr id="7" name="Text 4"/>
          <p:cNvSpPr/>
          <p:nvPr/>
        </p:nvSpPr>
        <p:spPr>
          <a:xfrm>
            <a:off x="1280160" y="2468880"/>
            <a:ext cx="9875520" cy="457200"/>
          </a:xfrm>
          <a:prstGeom prst="rect">
            <a:avLst/>
          </a:prstGeom>
          <a:noFill/>
          <a:ln/>
        </p:spPr>
        <p:txBody>
          <a:bodyPr wrap="square" rtlCol="0" anchor="ctr"/>
          <a:lstStyle/>
          <a:p>
            <a:pPr marL="0" indent="0">
              <a:lnSpc>
                <a:spcPct val="115000"/>
              </a:lnSpc>
              <a:buNone/>
            </a:pPr>
            <a:r>
              <a:rPr lang="en-US" sz="1150" dirty="0">
                <a:solidFill>
                  <a:srgbClr val="CADCFC"/>
                </a:solidFill>
                <a:latin typeface="Calibri" pitchFamily="34" charset="0"/>
                <a:ea typeface="Calibri" pitchFamily="34" charset="-122"/>
                <a:cs typeface="Calibri" pitchFamily="34" charset="-120"/>
              </a:rPr>
              <a:t>Official joint council site — timeline, FAQs and the 'find your new authority' look-up tool.</a:t>
            </a:r>
            <a:endParaRPr lang="en-US" sz="1150" dirty="0"/>
          </a:p>
        </p:txBody>
      </p:sp>
      <p:sp>
        <p:nvSpPr>
          <p:cNvPr id="8" name="Shape 5"/>
          <p:cNvSpPr/>
          <p:nvPr/>
        </p:nvSpPr>
        <p:spPr>
          <a:xfrm>
            <a:off x="640080" y="3200400"/>
            <a:ext cx="457200" cy="457200"/>
          </a:xfrm>
          <a:prstGeom prst="ellipse">
            <a:avLst/>
          </a:prstGeom>
          <a:solidFill>
            <a:srgbClr val="D98E2B"/>
          </a:solidFill>
          <a:ln/>
        </p:spPr>
        <p:txBody>
          <a:bodyPr/>
          <a:lstStyle/>
          <a:p>
            <a:endParaRPr lang="en-GB"/>
          </a:p>
        </p:txBody>
      </p:sp>
      <p:pic>
        <p:nvPicPr>
          <p:cNvPr id="9" name="Image 1" descr="/home/claude/lgr_pptx/icon_comment.png"/>
          <p:cNvPicPr>
            <a:picLocks noChangeAspect="1"/>
          </p:cNvPicPr>
          <p:nvPr/>
        </p:nvPicPr>
        <p:blipFill>
          <a:blip r:embed="rId3"/>
          <a:stretch>
            <a:fillRect/>
          </a:stretch>
        </p:blipFill>
        <p:spPr>
          <a:xfrm>
            <a:off x="758952" y="3319272"/>
            <a:ext cx="219456" cy="219456"/>
          </a:xfrm>
          <a:prstGeom prst="rect">
            <a:avLst/>
          </a:prstGeom>
        </p:spPr>
      </p:pic>
      <p:sp>
        <p:nvSpPr>
          <p:cNvPr id="10" name="Text 6"/>
          <p:cNvSpPr/>
          <p:nvPr/>
        </p:nvSpPr>
        <p:spPr>
          <a:xfrm>
            <a:off x="1280160" y="3154680"/>
            <a:ext cx="3657600" cy="365760"/>
          </a:xfrm>
          <a:prstGeom prst="rect">
            <a:avLst/>
          </a:prstGeom>
          <a:noFill/>
          <a:ln/>
        </p:spPr>
        <p:txBody>
          <a:bodyPr wrap="square" rtlCol="0" anchor="ctr"/>
          <a:lstStyle/>
          <a:p>
            <a:pPr marL="0" indent="0">
              <a:buNone/>
            </a:pPr>
            <a:r>
              <a:rPr lang="en-US" sz="1500" b="1" dirty="0">
                <a:solidFill>
                  <a:srgbClr val="FFFFFF"/>
                </a:solidFill>
                <a:latin typeface="Cambria" pitchFamily="34" charset="0"/>
                <a:ea typeface="Cambria" pitchFamily="34" charset="-122"/>
                <a:cs typeface="Cambria" pitchFamily="34" charset="-120"/>
              </a:rPr>
              <a:t>haptc.org.uk</a:t>
            </a:r>
            <a:endParaRPr lang="en-US" sz="1500" dirty="0"/>
          </a:p>
        </p:txBody>
      </p:sp>
      <p:sp>
        <p:nvSpPr>
          <p:cNvPr id="11" name="Text 7"/>
          <p:cNvSpPr/>
          <p:nvPr/>
        </p:nvSpPr>
        <p:spPr>
          <a:xfrm>
            <a:off x="1280160" y="3520440"/>
            <a:ext cx="9875520" cy="457200"/>
          </a:xfrm>
          <a:prstGeom prst="rect">
            <a:avLst/>
          </a:prstGeom>
          <a:noFill/>
          <a:ln/>
        </p:spPr>
        <p:txBody>
          <a:bodyPr wrap="square" rtlCol="0" anchor="ctr"/>
          <a:lstStyle/>
          <a:p>
            <a:pPr marL="0" indent="0">
              <a:lnSpc>
                <a:spcPct val="115000"/>
              </a:lnSpc>
              <a:buNone/>
            </a:pPr>
            <a:r>
              <a:rPr lang="en-US" sz="1150" dirty="0">
                <a:solidFill>
                  <a:srgbClr val="CADCFC"/>
                </a:solidFill>
                <a:latin typeface="Calibri" pitchFamily="34" charset="0"/>
                <a:ea typeface="Calibri" pitchFamily="34" charset="-122"/>
                <a:cs typeface="Calibri" pitchFamily="34" charset="-120"/>
              </a:rPr>
              <a:t>Hertfordshire Association of Town &amp; Parish Councils — bulletins, training and your collective voice in the process.</a:t>
            </a:r>
            <a:endParaRPr lang="en-US" sz="1150" dirty="0"/>
          </a:p>
        </p:txBody>
      </p:sp>
      <p:sp>
        <p:nvSpPr>
          <p:cNvPr id="12" name="Shape 8"/>
          <p:cNvSpPr/>
          <p:nvPr/>
        </p:nvSpPr>
        <p:spPr>
          <a:xfrm>
            <a:off x="640080" y="4251960"/>
            <a:ext cx="457200" cy="457200"/>
          </a:xfrm>
          <a:prstGeom prst="ellipse">
            <a:avLst/>
          </a:prstGeom>
          <a:solidFill>
            <a:srgbClr val="D98E2B"/>
          </a:solidFill>
          <a:ln/>
        </p:spPr>
        <p:txBody>
          <a:bodyPr/>
          <a:lstStyle/>
          <a:p>
            <a:endParaRPr lang="en-GB"/>
          </a:p>
        </p:txBody>
      </p:sp>
      <p:pic>
        <p:nvPicPr>
          <p:cNvPr id="13" name="Image 2" descr="/home/claude/lgr_pptx/icon_comment.png"/>
          <p:cNvPicPr>
            <a:picLocks noChangeAspect="1"/>
          </p:cNvPicPr>
          <p:nvPr/>
        </p:nvPicPr>
        <p:blipFill>
          <a:blip r:embed="rId3"/>
          <a:stretch>
            <a:fillRect/>
          </a:stretch>
        </p:blipFill>
        <p:spPr>
          <a:xfrm>
            <a:off x="758952" y="4370832"/>
            <a:ext cx="219456" cy="219456"/>
          </a:xfrm>
          <a:prstGeom prst="rect">
            <a:avLst/>
          </a:prstGeom>
        </p:spPr>
      </p:pic>
      <p:sp>
        <p:nvSpPr>
          <p:cNvPr id="14" name="Text 9"/>
          <p:cNvSpPr/>
          <p:nvPr/>
        </p:nvSpPr>
        <p:spPr>
          <a:xfrm>
            <a:off x="1280160" y="4206240"/>
            <a:ext cx="3657600" cy="365760"/>
          </a:xfrm>
          <a:prstGeom prst="rect">
            <a:avLst/>
          </a:prstGeom>
          <a:noFill/>
          <a:ln/>
        </p:spPr>
        <p:txBody>
          <a:bodyPr wrap="square" rtlCol="0" anchor="ctr"/>
          <a:lstStyle/>
          <a:p>
            <a:pPr marL="0" indent="0">
              <a:buNone/>
            </a:pPr>
            <a:r>
              <a:rPr lang="en-US" sz="1500" b="1" dirty="0">
                <a:solidFill>
                  <a:srgbClr val="FFFFFF"/>
                </a:solidFill>
                <a:latin typeface="Cambria" pitchFamily="34" charset="0"/>
                <a:ea typeface="Cambria" pitchFamily="34" charset="-122"/>
                <a:cs typeface="Cambria" pitchFamily="34" charset="-120"/>
              </a:rPr>
              <a:t>gov.uk</a:t>
            </a:r>
            <a:endParaRPr lang="en-US" sz="1500" dirty="0"/>
          </a:p>
        </p:txBody>
      </p:sp>
      <p:sp>
        <p:nvSpPr>
          <p:cNvPr id="15" name="Text 10"/>
          <p:cNvSpPr/>
          <p:nvPr/>
        </p:nvSpPr>
        <p:spPr>
          <a:xfrm>
            <a:off x="1280160" y="4572000"/>
            <a:ext cx="9875520" cy="457200"/>
          </a:xfrm>
          <a:prstGeom prst="rect">
            <a:avLst/>
          </a:prstGeom>
          <a:noFill/>
          <a:ln/>
        </p:spPr>
        <p:txBody>
          <a:bodyPr wrap="square" rtlCol="0" anchor="ctr"/>
          <a:lstStyle/>
          <a:p>
            <a:pPr marL="0" indent="0">
              <a:lnSpc>
                <a:spcPct val="115000"/>
              </a:lnSpc>
              <a:buNone/>
            </a:pPr>
            <a:r>
              <a:rPr lang="en-US" sz="1150" dirty="0">
                <a:solidFill>
                  <a:srgbClr val="CADCFC"/>
                </a:solidFill>
                <a:latin typeface="Calibri" pitchFamily="34" charset="0"/>
                <a:ea typeface="Calibri" pitchFamily="34" charset="-122"/>
                <a:cs typeface="Calibri" pitchFamily="34" charset="-120"/>
              </a:rPr>
              <a:t>Search 'Local government reorganisation Hertfordshire' for the statutory consultation and decision documents.</a:t>
            </a:r>
            <a:endParaRPr lang="en-US" sz="1150" dirty="0"/>
          </a:p>
        </p:txBody>
      </p:sp>
      <p:sp>
        <p:nvSpPr>
          <p:cNvPr id="16" name="Shape 11"/>
          <p:cNvSpPr/>
          <p:nvPr/>
        </p:nvSpPr>
        <p:spPr>
          <a:xfrm>
            <a:off x="640080" y="5623560"/>
            <a:ext cx="10881360" cy="0"/>
          </a:xfrm>
          <a:prstGeom prst="line">
            <a:avLst/>
          </a:prstGeom>
          <a:noFill/>
          <a:ln w="12700">
            <a:solidFill>
              <a:srgbClr val="3A4A85"/>
            </a:solidFill>
            <a:prstDash val="solid"/>
          </a:ln>
        </p:spPr>
        <p:txBody>
          <a:bodyPr/>
          <a:lstStyle/>
          <a:p>
            <a:endParaRPr lang="en-GB"/>
          </a:p>
        </p:txBody>
      </p:sp>
      <p:sp>
        <p:nvSpPr>
          <p:cNvPr id="17" name="Text 12"/>
          <p:cNvSpPr/>
          <p:nvPr/>
        </p:nvSpPr>
        <p:spPr>
          <a:xfrm>
            <a:off x="640080" y="5806440"/>
            <a:ext cx="7315200" cy="457200"/>
          </a:xfrm>
          <a:prstGeom prst="rect">
            <a:avLst/>
          </a:prstGeom>
          <a:noFill/>
          <a:ln/>
        </p:spPr>
        <p:txBody>
          <a:bodyPr wrap="square" rtlCol="0" anchor="ctr"/>
          <a:lstStyle/>
          <a:p>
            <a:pPr marL="0" indent="0">
              <a:buNone/>
            </a:pPr>
            <a:r>
              <a:rPr lang="en-US" sz="1400" i="1" dirty="0">
                <a:solidFill>
                  <a:srgbClr val="CADCFC"/>
                </a:solidFill>
                <a:latin typeface="Calibri" pitchFamily="34" charset="0"/>
                <a:ea typeface="Calibri" pitchFamily="34" charset="-122"/>
                <a:cs typeface="Calibri" pitchFamily="34" charset="-120"/>
              </a:rPr>
              <a:t>Thank you — happy to take questions now.</a:t>
            </a:r>
            <a:endParaRPr lang="en-US" sz="1400" dirty="0"/>
          </a:p>
        </p:txBody>
      </p:sp>
      <p:sp>
        <p:nvSpPr>
          <p:cNvPr id="18" name="Text 13"/>
          <p:cNvSpPr/>
          <p:nvPr/>
        </p:nvSpPr>
        <p:spPr>
          <a:xfrm>
            <a:off x="548640" y="6355080"/>
            <a:ext cx="7315200" cy="320040"/>
          </a:xfrm>
          <a:prstGeom prst="rect">
            <a:avLst/>
          </a:prstGeom>
          <a:noFill/>
          <a:ln/>
        </p:spPr>
        <p:txBody>
          <a:bodyPr wrap="square" rtlCol="0" anchor="ctr"/>
          <a:lstStyle/>
          <a:p>
            <a:pPr marL="0" indent="0">
              <a:buNone/>
            </a:pPr>
            <a:r>
              <a:rPr lang="en-US" sz="1000" dirty="0">
                <a:solidFill>
                  <a:srgbClr val="8892B0"/>
                </a:solidFill>
                <a:latin typeface="Calibri" pitchFamily="34" charset="0"/>
                <a:ea typeface="Calibri" pitchFamily="34" charset="-122"/>
                <a:cs typeface="Calibri" pitchFamily="34" charset="-120"/>
              </a:rPr>
              <a:t>Hertfordshire Local Government Reorganisation  •  Update for Town &amp; Parish Clerks</a:t>
            </a:r>
            <a:endParaRPr lang="en-US" sz="1000" dirty="0"/>
          </a:p>
        </p:txBody>
      </p:sp>
      <p:sp>
        <p:nvSpPr>
          <p:cNvPr id="19" name="Text 14"/>
          <p:cNvSpPr/>
          <p:nvPr/>
        </p:nvSpPr>
        <p:spPr>
          <a:xfrm>
            <a:off x="11368735" y="6355080"/>
            <a:ext cx="548640" cy="320040"/>
          </a:xfrm>
          <a:prstGeom prst="rect">
            <a:avLst/>
          </a:prstGeom>
          <a:noFill/>
          <a:ln/>
        </p:spPr>
        <p:txBody>
          <a:bodyPr wrap="square" rtlCol="0" anchor="ctr"/>
          <a:lstStyle/>
          <a:p>
            <a:pPr marL="0" indent="0" algn="r">
              <a:buNone/>
            </a:pPr>
            <a:r>
              <a:rPr lang="en-US" sz="1000" dirty="0">
                <a:solidFill>
                  <a:srgbClr val="8892B0"/>
                </a:solidFill>
                <a:latin typeface="Calibri" pitchFamily="34" charset="0"/>
                <a:ea typeface="Calibri" pitchFamily="34" charset="-122"/>
                <a:cs typeface="Calibri" pitchFamily="34" charset="-120"/>
              </a:rPr>
              <a:t>10</a:t>
            </a:r>
            <a:endParaRPr lang="en-US" sz="1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rtlCol="0" anchor="ctr"/>
          <a:lstStyle/>
          <a:p>
            <a:pPr marL="0" indent="0">
              <a:buNone/>
            </a:pPr>
            <a:r>
              <a:rPr lang="en-US" sz="1300" b="1" kern="0" spc="200" dirty="0">
                <a:solidFill>
                  <a:srgbClr val="D98E2B"/>
                </a:solidFill>
                <a:latin typeface="Calibri" pitchFamily="34" charset="0"/>
                <a:ea typeface="Calibri" pitchFamily="34" charset="-122"/>
                <a:cs typeface="Calibri" pitchFamily="34" charset="-120"/>
              </a:rPr>
              <a:t>CONTEXT</a:t>
            </a:r>
            <a:endParaRPr lang="en-US" sz="1300" dirty="0"/>
          </a:p>
        </p:txBody>
      </p:sp>
      <p:sp>
        <p:nvSpPr>
          <p:cNvPr id="3" name="Text 1"/>
          <p:cNvSpPr/>
          <p:nvPr/>
        </p:nvSpPr>
        <p:spPr>
          <a:xfrm>
            <a:off x="548640" y="658368"/>
            <a:ext cx="10607040" cy="822960"/>
          </a:xfrm>
          <a:prstGeom prst="rect">
            <a:avLst/>
          </a:prstGeom>
          <a:noFill/>
          <a:ln/>
        </p:spPr>
        <p:txBody>
          <a:bodyPr wrap="square" rtlCol="0" anchor="ctr"/>
          <a:lstStyle/>
          <a:p>
            <a:pPr marL="0" indent="0">
              <a:buNone/>
            </a:pPr>
            <a:r>
              <a:rPr lang="en-US" sz="3000" b="1" dirty="0">
                <a:solidFill>
                  <a:srgbClr val="1E2761"/>
                </a:solidFill>
                <a:latin typeface="Cambria" pitchFamily="34" charset="0"/>
                <a:ea typeface="Cambria" pitchFamily="34" charset="-122"/>
                <a:cs typeface="Cambria" pitchFamily="34" charset="-120"/>
              </a:rPr>
              <a:t>The journey so far</a:t>
            </a:r>
            <a:endParaRPr lang="en-US" sz="3000" dirty="0"/>
          </a:p>
        </p:txBody>
      </p:sp>
      <p:sp>
        <p:nvSpPr>
          <p:cNvPr id="4" name="Text 2"/>
          <p:cNvSpPr/>
          <p:nvPr/>
        </p:nvSpPr>
        <p:spPr>
          <a:xfrm>
            <a:off x="548640" y="1371600"/>
            <a:ext cx="10607040" cy="457200"/>
          </a:xfrm>
          <a:prstGeom prst="rect">
            <a:avLst/>
          </a:prstGeom>
          <a:noFill/>
          <a:ln/>
        </p:spPr>
        <p:txBody>
          <a:bodyPr wrap="square" rtlCol="0" anchor="ctr"/>
          <a:lstStyle/>
          <a:p>
            <a:pPr marL="0" indent="0">
              <a:buNone/>
            </a:pPr>
            <a:r>
              <a:rPr lang="en-US" sz="1400" dirty="0">
                <a:solidFill>
                  <a:srgbClr val="5A6472"/>
                </a:solidFill>
                <a:latin typeface="Calibri" pitchFamily="34" charset="0"/>
                <a:ea typeface="Calibri" pitchFamily="34" charset="-122"/>
                <a:cs typeface="Calibri" pitchFamily="34" charset="-120"/>
              </a:rPr>
              <a:t>How Hertfordshire arrived at a decision</a:t>
            </a:r>
            <a:endParaRPr lang="en-US" sz="1400" dirty="0"/>
          </a:p>
        </p:txBody>
      </p:sp>
      <p:sp>
        <p:nvSpPr>
          <p:cNvPr id="5" name="Shape 3"/>
          <p:cNvSpPr/>
          <p:nvPr/>
        </p:nvSpPr>
        <p:spPr>
          <a:xfrm>
            <a:off x="10515600" y="502920"/>
            <a:ext cx="822960" cy="822960"/>
          </a:xfrm>
          <a:prstGeom prst="ellipse">
            <a:avLst/>
          </a:prstGeom>
          <a:solidFill>
            <a:srgbClr val="1E2761"/>
          </a:solidFill>
          <a:ln/>
        </p:spPr>
        <p:txBody>
          <a:bodyPr/>
          <a:lstStyle/>
          <a:p>
            <a:endParaRPr lang="en-GB"/>
          </a:p>
        </p:txBody>
      </p:sp>
      <p:pic>
        <p:nvPicPr>
          <p:cNvPr id="6" name="Image 0" descr="/home/claude/lgr_pptx/icon_history.png"/>
          <p:cNvPicPr>
            <a:picLocks noChangeAspect="1"/>
          </p:cNvPicPr>
          <p:nvPr/>
        </p:nvPicPr>
        <p:blipFill>
          <a:blip r:embed="rId3"/>
          <a:stretch>
            <a:fillRect/>
          </a:stretch>
        </p:blipFill>
        <p:spPr>
          <a:xfrm>
            <a:off x="10729570" y="716890"/>
            <a:ext cx="395021" cy="395021"/>
          </a:xfrm>
          <a:prstGeom prst="rect">
            <a:avLst/>
          </a:prstGeom>
        </p:spPr>
      </p:pic>
      <p:sp>
        <p:nvSpPr>
          <p:cNvPr id="7" name="Shape 4"/>
          <p:cNvSpPr/>
          <p:nvPr/>
        </p:nvSpPr>
        <p:spPr>
          <a:xfrm>
            <a:off x="548640" y="2331720"/>
            <a:ext cx="2514600" cy="3246120"/>
          </a:xfrm>
          <a:prstGeom prst="roundRect">
            <a:avLst>
              <a:gd name="adj" fmla="val 2909"/>
            </a:avLst>
          </a:prstGeom>
          <a:solidFill>
            <a:srgbClr val="F5F7FA"/>
          </a:solidFill>
          <a:ln/>
        </p:spPr>
        <p:txBody>
          <a:bodyPr/>
          <a:lstStyle/>
          <a:p>
            <a:endParaRPr lang="en-GB"/>
          </a:p>
        </p:txBody>
      </p:sp>
      <p:sp>
        <p:nvSpPr>
          <p:cNvPr id="8" name="Shape 5"/>
          <p:cNvSpPr/>
          <p:nvPr/>
        </p:nvSpPr>
        <p:spPr>
          <a:xfrm>
            <a:off x="749808" y="2560320"/>
            <a:ext cx="384048" cy="384048"/>
          </a:xfrm>
          <a:prstGeom prst="ellipse">
            <a:avLst/>
          </a:prstGeom>
          <a:solidFill>
            <a:srgbClr val="CADCFC"/>
          </a:solidFill>
          <a:ln/>
        </p:spPr>
        <p:txBody>
          <a:bodyPr/>
          <a:lstStyle/>
          <a:p>
            <a:endParaRPr lang="en-GB"/>
          </a:p>
        </p:txBody>
      </p:sp>
      <p:sp>
        <p:nvSpPr>
          <p:cNvPr id="9" name="Text 6"/>
          <p:cNvSpPr/>
          <p:nvPr/>
        </p:nvSpPr>
        <p:spPr>
          <a:xfrm>
            <a:off x="749808" y="2560320"/>
            <a:ext cx="384048" cy="384048"/>
          </a:xfrm>
          <a:prstGeom prst="rect">
            <a:avLst/>
          </a:prstGeom>
          <a:noFill/>
          <a:ln/>
        </p:spPr>
        <p:txBody>
          <a:bodyPr wrap="square" rtlCol="0" anchor="ctr"/>
          <a:lstStyle/>
          <a:p>
            <a:pPr marL="0" indent="0" algn="ctr">
              <a:buNone/>
            </a:pPr>
            <a:r>
              <a:rPr lang="en-US" sz="1500" b="1" dirty="0">
                <a:solidFill>
                  <a:srgbClr val="1E2761"/>
                </a:solidFill>
                <a:latin typeface="Calibri" pitchFamily="34" charset="0"/>
                <a:ea typeface="Calibri" pitchFamily="34" charset="-122"/>
                <a:cs typeface="Calibri" pitchFamily="34" charset="-120"/>
              </a:rPr>
              <a:t>1</a:t>
            </a:r>
            <a:endParaRPr lang="en-US" sz="1500" dirty="0"/>
          </a:p>
        </p:txBody>
      </p:sp>
      <p:sp>
        <p:nvSpPr>
          <p:cNvPr id="10" name="Text 7"/>
          <p:cNvSpPr/>
          <p:nvPr/>
        </p:nvSpPr>
        <p:spPr>
          <a:xfrm>
            <a:off x="777240" y="3081528"/>
            <a:ext cx="2057400" cy="320040"/>
          </a:xfrm>
          <a:prstGeom prst="rect">
            <a:avLst/>
          </a:prstGeom>
          <a:noFill/>
          <a:ln/>
        </p:spPr>
        <p:txBody>
          <a:bodyPr wrap="square" rtlCol="0" anchor="ctr"/>
          <a:lstStyle/>
          <a:p>
            <a:pPr marL="0" indent="0">
              <a:buNone/>
            </a:pPr>
            <a:r>
              <a:rPr lang="en-US" sz="1200" b="1" dirty="0">
                <a:solidFill>
                  <a:srgbClr val="D98E2B"/>
                </a:solidFill>
                <a:latin typeface="Calibri" pitchFamily="34" charset="0"/>
                <a:ea typeface="Calibri" pitchFamily="34" charset="-122"/>
                <a:cs typeface="Calibri" pitchFamily="34" charset="-120"/>
              </a:rPr>
              <a:t>Late 2024</a:t>
            </a:r>
            <a:endParaRPr lang="en-US" sz="1200" dirty="0"/>
          </a:p>
        </p:txBody>
      </p:sp>
      <p:sp>
        <p:nvSpPr>
          <p:cNvPr id="11" name="Text 8"/>
          <p:cNvSpPr/>
          <p:nvPr/>
        </p:nvSpPr>
        <p:spPr>
          <a:xfrm>
            <a:off x="777240" y="3383280"/>
            <a:ext cx="2057400" cy="594360"/>
          </a:xfrm>
          <a:prstGeom prst="rect">
            <a:avLst/>
          </a:prstGeom>
          <a:noFill/>
          <a:ln/>
        </p:spPr>
        <p:txBody>
          <a:bodyPr wrap="square" rtlCol="0" anchor="ctr"/>
          <a:lstStyle/>
          <a:p>
            <a:pPr marL="0" indent="0">
              <a:buNone/>
            </a:pPr>
            <a:r>
              <a:rPr lang="en-US" sz="1500" b="1" dirty="0">
                <a:solidFill>
                  <a:srgbClr val="1E2761"/>
                </a:solidFill>
                <a:latin typeface="Cambria" pitchFamily="34" charset="0"/>
                <a:ea typeface="Cambria" pitchFamily="34" charset="-122"/>
                <a:cs typeface="Cambria" pitchFamily="34" charset="-120"/>
              </a:rPr>
              <a:t>Government sets out plans</a:t>
            </a:r>
            <a:endParaRPr lang="en-US" sz="1500" dirty="0"/>
          </a:p>
        </p:txBody>
      </p:sp>
      <p:sp>
        <p:nvSpPr>
          <p:cNvPr id="12" name="Text 9"/>
          <p:cNvSpPr/>
          <p:nvPr/>
        </p:nvSpPr>
        <p:spPr>
          <a:xfrm>
            <a:off x="777240" y="4023360"/>
            <a:ext cx="2057400" cy="1417320"/>
          </a:xfrm>
          <a:prstGeom prst="rect">
            <a:avLst/>
          </a:prstGeom>
          <a:noFill/>
          <a:ln/>
        </p:spPr>
        <p:txBody>
          <a:bodyPr wrap="square" rtlCol="0" anchor="ctr"/>
          <a:lstStyle/>
          <a:p>
            <a:pPr marL="0" indent="0">
              <a:lnSpc>
                <a:spcPct val="115000"/>
              </a:lnSpc>
              <a:buNone/>
            </a:pPr>
            <a:r>
              <a:rPr lang="en-US" sz="1050" dirty="0">
                <a:solidFill>
                  <a:srgbClr val="1B1F2A"/>
                </a:solidFill>
                <a:latin typeface="Calibri" pitchFamily="34" charset="0"/>
                <a:ea typeface="Calibri" pitchFamily="34" charset="-122"/>
                <a:cs typeface="Calibri" pitchFamily="34" charset="-120"/>
              </a:rPr>
              <a:t>Devolution White Paper asks two-tier areas, including Hertfordshire, to bring county and district services together.</a:t>
            </a:r>
            <a:endParaRPr lang="en-US" sz="1050" dirty="0"/>
          </a:p>
        </p:txBody>
      </p:sp>
      <p:sp>
        <p:nvSpPr>
          <p:cNvPr id="13" name="Shape 10"/>
          <p:cNvSpPr/>
          <p:nvPr/>
        </p:nvSpPr>
        <p:spPr>
          <a:xfrm>
            <a:off x="3081528" y="3794760"/>
            <a:ext cx="146304" cy="27432"/>
          </a:xfrm>
          <a:prstGeom prst="rect">
            <a:avLst/>
          </a:prstGeom>
          <a:solidFill>
            <a:srgbClr val="C9CFDA"/>
          </a:solidFill>
          <a:ln/>
        </p:spPr>
        <p:txBody>
          <a:bodyPr/>
          <a:lstStyle/>
          <a:p>
            <a:endParaRPr lang="en-GB"/>
          </a:p>
        </p:txBody>
      </p:sp>
      <p:sp>
        <p:nvSpPr>
          <p:cNvPr id="14" name="Shape 11"/>
          <p:cNvSpPr/>
          <p:nvPr/>
        </p:nvSpPr>
        <p:spPr>
          <a:xfrm>
            <a:off x="3273552" y="2331720"/>
            <a:ext cx="2514600" cy="3246120"/>
          </a:xfrm>
          <a:prstGeom prst="roundRect">
            <a:avLst>
              <a:gd name="adj" fmla="val 2909"/>
            </a:avLst>
          </a:prstGeom>
          <a:solidFill>
            <a:srgbClr val="F5F7FA"/>
          </a:solidFill>
          <a:ln/>
        </p:spPr>
        <p:txBody>
          <a:bodyPr/>
          <a:lstStyle/>
          <a:p>
            <a:endParaRPr lang="en-GB"/>
          </a:p>
        </p:txBody>
      </p:sp>
      <p:sp>
        <p:nvSpPr>
          <p:cNvPr id="15" name="Shape 12"/>
          <p:cNvSpPr/>
          <p:nvPr/>
        </p:nvSpPr>
        <p:spPr>
          <a:xfrm>
            <a:off x="3474720" y="2560320"/>
            <a:ext cx="384048" cy="384048"/>
          </a:xfrm>
          <a:prstGeom prst="ellipse">
            <a:avLst/>
          </a:prstGeom>
          <a:solidFill>
            <a:srgbClr val="CADCFC"/>
          </a:solidFill>
          <a:ln/>
        </p:spPr>
        <p:txBody>
          <a:bodyPr/>
          <a:lstStyle/>
          <a:p>
            <a:endParaRPr lang="en-GB"/>
          </a:p>
        </p:txBody>
      </p:sp>
      <p:sp>
        <p:nvSpPr>
          <p:cNvPr id="16" name="Text 13"/>
          <p:cNvSpPr/>
          <p:nvPr/>
        </p:nvSpPr>
        <p:spPr>
          <a:xfrm>
            <a:off x="3474720" y="2560320"/>
            <a:ext cx="384048" cy="384048"/>
          </a:xfrm>
          <a:prstGeom prst="rect">
            <a:avLst/>
          </a:prstGeom>
          <a:noFill/>
          <a:ln/>
        </p:spPr>
        <p:txBody>
          <a:bodyPr wrap="square" rtlCol="0" anchor="ctr"/>
          <a:lstStyle/>
          <a:p>
            <a:pPr marL="0" indent="0" algn="ctr">
              <a:buNone/>
            </a:pPr>
            <a:r>
              <a:rPr lang="en-US" sz="1500" b="1" dirty="0">
                <a:solidFill>
                  <a:srgbClr val="1E2761"/>
                </a:solidFill>
                <a:latin typeface="Calibri" pitchFamily="34" charset="0"/>
                <a:ea typeface="Calibri" pitchFamily="34" charset="-122"/>
                <a:cs typeface="Calibri" pitchFamily="34" charset="-120"/>
              </a:rPr>
              <a:t>2</a:t>
            </a:r>
            <a:endParaRPr lang="en-US" sz="1500" dirty="0"/>
          </a:p>
        </p:txBody>
      </p:sp>
      <p:sp>
        <p:nvSpPr>
          <p:cNvPr id="17" name="Text 14"/>
          <p:cNvSpPr/>
          <p:nvPr/>
        </p:nvSpPr>
        <p:spPr>
          <a:xfrm>
            <a:off x="3502152" y="3081528"/>
            <a:ext cx="2057400" cy="320040"/>
          </a:xfrm>
          <a:prstGeom prst="rect">
            <a:avLst/>
          </a:prstGeom>
          <a:noFill/>
          <a:ln/>
        </p:spPr>
        <p:txBody>
          <a:bodyPr wrap="square" rtlCol="0" anchor="ctr"/>
          <a:lstStyle/>
          <a:p>
            <a:pPr marL="0" indent="0">
              <a:buNone/>
            </a:pPr>
            <a:r>
              <a:rPr lang="en-US" sz="1200" b="1" dirty="0">
                <a:solidFill>
                  <a:srgbClr val="D98E2B"/>
                </a:solidFill>
                <a:latin typeface="Calibri" pitchFamily="34" charset="0"/>
                <a:ea typeface="Calibri" pitchFamily="34" charset="-122"/>
                <a:cs typeface="Calibri" pitchFamily="34" charset="-120"/>
              </a:rPr>
              <a:t>Nov 2025</a:t>
            </a:r>
            <a:endParaRPr lang="en-US" sz="1200" dirty="0"/>
          </a:p>
        </p:txBody>
      </p:sp>
      <p:sp>
        <p:nvSpPr>
          <p:cNvPr id="18" name="Text 15"/>
          <p:cNvSpPr/>
          <p:nvPr/>
        </p:nvSpPr>
        <p:spPr>
          <a:xfrm>
            <a:off x="3502152" y="3383280"/>
            <a:ext cx="2057400" cy="594360"/>
          </a:xfrm>
          <a:prstGeom prst="rect">
            <a:avLst/>
          </a:prstGeom>
          <a:noFill/>
          <a:ln/>
        </p:spPr>
        <p:txBody>
          <a:bodyPr wrap="square" rtlCol="0" anchor="ctr"/>
          <a:lstStyle/>
          <a:p>
            <a:pPr marL="0" indent="0">
              <a:buNone/>
            </a:pPr>
            <a:r>
              <a:rPr lang="en-US" sz="1500" b="1" dirty="0">
                <a:solidFill>
                  <a:srgbClr val="1E2761"/>
                </a:solidFill>
                <a:latin typeface="Cambria" pitchFamily="34" charset="0"/>
                <a:ea typeface="Cambria" pitchFamily="34" charset="-122"/>
                <a:cs typeface="Cambria" pitchFamily="34" charset="-120"/>
              </a:rPr>
              <a:t>Councils submit proposals</a:t>
            </a:r>
            <a:endParaRPr lang="en-US" sz="1500" dirty="0"/>
          </a:p>
        </p:txBody>
      </p:sp>
      <p:sp>
        <p:nvSpPr>
          <p:cNvPr id="19" name="Text 16"/>
          <p:cNvSpPr/>
          <p:nvPr/>
        </p:nvSpPr>
        <p:spPr>
          <a:xfrm>
            <a:off x="3502152" y="4023360"/>
            <a:ext cx="2057400" cy="1417320"/>
          </a:xfrm>
          <a:prstGeom prst="rect">
            <a:avLst/>
          </a:prstGeom>
          <a:noFill/>
          <a:ln/>
        </p:spPr>
        <p:txBody>
          <a:bodyPr wrap="square" rtlCol="0" anchor="ctr"/>
          <a:lstStyle/>
          <a:p>
            <a:pPr marL="0" indent="0">
              <a:lnSpc>
                <a:spcPct val="115000"/>
              </a:lnSpc>
              <a:buNone/>
            </a:pPr>
            <a:r>
              <a:rPr lang="en-US" sz="1050" dirty="0">
                <a:solidFill>
                  <a:srgbClr val="1B1F2A"/>
                </a:solidFill>
                <a:latin typeface="Calibri" pitchFamily="34" charset="0"/>
                <a:ea typeface="Calibri" pitchFamily="34" charset="-122"/>
                <a:cs typeface="Calibri" pitchFamily="34" charset="-120"/>
              </a:rPr>
              <a:t>All 11 Hertfordshire councils and the PCC jointly submit three unitary model options to Government.</a:t>
            </a:r>
            <a:endParaRPr lang="en-US" sz="1050" dirty="0"/>
          </a:p>
        </p:txBody>
      </p:sp>
      <p:sp>
        <p:nvSpPr>
          <p:cNvPr id="20" name="Shape 17"/>
          <p:cNvSpPr/>
          <p:nvPr/>
        </p:nvSpPr>
        <p:spPr>
          <a:xfrm>
            <a:off x="5806440" y="3794760"/>
            <a:ext cx="146304" cy="27432"/>
          </a:xfrm>
          <a:prstGeom prst="rect">
            <a:avLst/>
          </a:prstGeom>
          <a:solidFill>
            <a:srgbClr val="C9CFDA"/>
          </a:solidFill>
          <a:ln/>
        </p:spPr>
        <p:txBody>
          <a:bodyPr/>
          <a:lstStyle/>
          <a:p>
            <a:endParaRPr lang="en-GB"/>
          </a:p>
        </p:txBody>
      </p:sp>
      <p:sp>
        <p:nvSpPr>
          <p:cNvPr id="21" name="Shape 18"/>
          <p:cNvSpPr/>
          <p:nvPr/>
        </p:nvSpPr>
        <p:spPr>
          <a:xfrm>
            <a:off x="5998464" y="2331720"/>
            <a:ext cx="2514600" cy="3246120"/>
          </a:xfrm>
          <a:prstGeom prst="roundRect">
            <a:avLst>
              <a:gd name="adj" fmla="val 2909"/>
            </a:avLst>
          </a:prstGeom>
          <a:solidFill>
            <a:srgbClr val="F5F7FA"/>
          </a:solidFill>
          <a:ln/>
        </p:spPr>
        <p:txBody>
          <a:bodyPr/>
          <a:lstStyle/>
          <a:p>
            <a:endParaRPr lang="en-GB"/>
          </a:p>
        </p:txBody>
      </p:sp>
      <p:sp>
        <p:nvSpPr>
          <p:cNvPr id="22" name="Shape 19"/>
          <p:cNvSpPr/>
          <p:nvPr/>
        </p:nvSpPr>
        <p:spPr>
          <a:xfrm>
            <a:off x="6199632" y="2560320"/>
            <a:ext cx="384048" cy="384048"/>
          </a:xfrm>
          <a:prstGeom prst="ellipse">
            <a:avLst/>
          </a:prstGeom>
          <a:solidFill>
            <a:srgbClr val="CADCFC"/>
          </a:solidFill>
          <a:ln/>
        </p:spPr>
        <p:txBody>
          <a:bodyPr/>
          <a:lstStyle/>
          <a:p>
            <a:endParaRPr lang="en-GB"/>
          </a:p>
        </p:txBody>
      </p:sp>
      <p:sp>
        <p:nvSpPr>
          <p:cNvPr id="23" name="Text 20"/>
          <p:cNvSpPr/>
          <p:nvPr/>
        </p:nvSpPr>
        <p:spPr>
          <a:xfrm>
            <a:off x="6199632" y="2560320"/>
            <a:ext cx="384048" cy="384048"/>
          </a:xfrm>
          <a:prstGeom prst="rect">
            <a:avLst/>
          </a:prstGeom>
          <a:noFill/>
          <a:ln/>
        </p:spPr>
        <p:txBody>
          <a:bodyPr wrap="square" rtlCol="0" anchor="ctr"/>
          <a:lstStyle/>
          <a:p>
            <a:pPr marL="0" indent="0" algn="ctr">
              <a:buNone/>
            </a:pPr>
            <a:r>
              <a:rPr lang="en-US" sz="1500" b="1" dirty="0">
                <a:solidFill>
                  <a:srgbClr val="1E2761"/>
                </a:solidFill>
                <a:latin typeface="Calibri" pitchFamily="34" charset="0"/>
                <a:ea typeface="Calibri" pitchFamily="34" charset="-122"/>
                <a:cs typeface="Calibri" pitchFamily="34" charset="-120"/>
              </a:rPr>
              <a:t>3</a:t>
            </a:r>
            <a:endParaRPr lang="en-US" sz="1500" dirty="0"/>
          </a:p>
        </p:txBody>
      </p:sp>
      <p:sp>
        <p:nvSpPr>
          <p:cNvPr id="24" name="Text 21"/>
          <p:cNvSpPr/>
          <p:nvPr/>
        </p:nvSpPr>
        <p:spPr>
          <a:xfrm>
            <a:off x="6227064" y="3081528"/>
            <a:ext cx="2057400" cy="320040"/>
          </a:xfrm>
          <a:prstGeom prst="rect">
            <a:avLst/>
          </a:prstGeom>
          <a:noFill/>
          <a:ln/>
        </p:spPr>
        <p:txBody>
          <a:bodyPr wrap="square" rtlCol="0" anchor="ctr"/>
          <a:lstStyle/>
          <a:p>
            <a:pPr marL="0" indent="0">
              <a:buNone/>
            </a:pPr>
            <a:r>
              <a:rPr lang="en-US" sz="1200" b="1" dirty="0">
                <a:solidFill>
                  <a:srgbClr val="D98E2B"/>
                </a:solidFill>
                <a:latin typeface="Calibri" pitchFamily="34" charset="0"/>
                <a:ea typeface="Calibri" pitchFamily="34" charset="-122"/>
                <a:cs typeface="Calibri" pitchFamily="34" charset="-120"/>
              </a:rPr>
              <a:t>Feb–Mar 2026</a:t>
            </a:r>
            <a:endParaRPr lang="en-US" sz="1200" dirty="0"/>
          </a:p>
        </p:txBody>
      </p:sp>
      <p:sp>
        <p:nvSpPr>
          <p:cNvPr id="25" name="Text 22"/>
          <p:cNvSpPr/>
          <p:nvPr/>
        </p:nvSpPr>
        <p:spPr>
          <a:xfrm>
            <a:off x="6227064" y="3383280"/>
            <a:ext cx="2057400" cy="594360"/>
          </a:xfrm>
          <a:prstGeom prst="rect">
            <a:avLst/>
          </a:prstGeom>
          <a:noFill/>
          <a:ln/>
        </p:spPr>
        <p:txBody>
          <a:bodyPr wrap="square" rtlCol="0" anchor="ctr"/>
          <a:lstStyle/>
          <a:p>
            <a:pPr marL="0" indent="0">
              <a:buNone/>
            </a:pPr>
            <a:r>
              <a:rPr lang="en-US" sz="1500" b="1" dirty="0">
                <a:solidFill>
                  <a:srgbClr val="1E2761"/>
                </a:solidFill>
                <a:latin typeface="Cambria" pitchFamily="34" charset="0"/>
                <a:ea typeface="Cambria" pitchFamily="34" charset="-122"/>
                <a:cs typeface="Cambria" pitchFamily="34" charset="-120"/>
              </a:rPr>
              <a:t>Statutory consultation</a:t>
            </a:r>
            <a:endParaRPr lang="en-US" sz="1500" dirty="0"/>
          </a:p>
        </p:txBody>
      </p:sp>
      <p:sp>
        <p:nvSpPr>
          <p:cNvPr id="26" name="Text 23"/>
          <p:cNvSpPr/>
          <p:nvPr/>
        </p:nvSpPr>
        <p:spPr>
          <a:xfrm>
            <a:off x="6227064" y="4023360"/>
            <a:ext cx="2057400" cy="1417320"/>
          </a:xfrm>
          <a:prstGeom prst="rect">
            <a:avLst/>
          </a:prstGeom>
          <a:noFill/>
          <a:ln/>
        </p:spPr>
        <p:txBody>
          <a:bodyPr wrap="square" rtlCol="0" anchor="ctr"/>
          <a:lstStyle/>
          <a:p>
            <a:pPr marL="0" indent="0">
              <a:lnSpc>
                <a:spcPct val="115000"/>
              </a:lnSpc>
              <a:buNone/>
            </a:pPr>
            <a:r>
              <a:rPr lang="en-US" sz="1050" dirty="0">
                <a:solidFill>
                  <a:srgbClr val="1B1F2A"/>
                </a:solidFill>
                <a:latin typeface="Calibri" pitchFamily="34" charset="0"/>
                <a:ea typeface="Calibri" pitchFamily="34" charset="-122"/>
                <a:cs typeface="Calibri" pitchFamily="34" charset="-120"/>
              </a:rPr>
              <a:t>A 7-week public consultation runs on the three options; HAPTC submits a response on behalf of parish and town councils.</a:t>
            </a:r>
            <a:endParaRPr lang="en-US" sz="1050" dirty="0"/>
          </a:p>
        </p:txBody>
      </p:sp>
      <p:sp>
        <p:nvSpPr>
          <p:cNvPr id="27" name="Shape 24"/>
          <p:cNvSpPr/>
          <p:nvPr/>
        </p:nvSpPr>
        <p:spPr>
          <a:xfrm>
            <a:off x="8531352" y="3794760"/>
            <a:ext cx="146304" cy="27432"/>
          </a:xfrm>
          <a:prstGeom prst="rect">
            <a:avLst/>
          </a:prstGeom>
          <a:solidFill>
            <a:srgbClr val="C9CFDA"/>
          </a:solidFill>
          <a:ln/>
        </p:spPr>
        <p:txBody>
          <a:bodyPr/>
          <a:lstStyle/>
          <a:p>
            <a:endParaRPr lang="en-GB"/>
          </a:p>
        </p:txBody>
      </p:sp>
      <p:sp>
        <p:nvSpPr>
          <p:cNvPr id="28" name="Shape 25"/>
          <p:cNvSpPr/>
          <p:nvPr/>
        </p:nvSpPr>
        <p:spPr>
          <a:xfrm>
            <a:off x="8723376" y="2331720"/>
            <a:ext cx="2514600" cy="3246120"/>
          </a:xfrm>
          <a:prstGeom prst="roundRect">
            <a:avLst>
              <a:gd name="adj" fmla="val 2909"/>
            </a:avLst>
          </a:prstGeom>
          <a:solidFill>
            <a:srgbClr val="F5F7FA"/>
          </a:solidFill>
          <a:ln/>
        </p:spPr>
        <p:txBody>
          <a:bodyPr/>
          <a:lstStyle/>
          <a:p>
            <a:endParaRPr lang="en-GB"/>
          </a:p>
        </p:txBody>
      </p:sp>
      <p:sp>
        <p:nvSpPr>
          <p:cNvPr id="29" name="Shape 26"/>
          <p:cNvSpPr/>
          <p:nvPr/>
        </p:nvSpPr>
        <p:spPr>
          <a:xfrm>
            <a:off x="8924544" y="2560320"/>
            <a:ext cx="384048" cy="384048"/>
          </a:xfrm>
          <a:prstGeom prst="ellipse">
            <a:avLst/>
          </a:prstGeom>
          <a:solidFill>
            <a:srgbClr val="D98E2B"/>
          </a:solidFill>
          <a:ln/>
        </p:spPr>
        <p:txBody>
          <a:bodyPr/>
          <a:lstStyle/>
          <a:p>
            <a:endParaRPr lang="en-GB"/>
          </a:p>
        </p:txBody>
      </p:sp>
      <p:sp>
        <p:nvSpPr>
          <p:cNvPr id="30" name="Text 27"/>
          <p:cNvSpPr/>
          <p:nvPr/>
        </p:nvSpPr>
        <p:spPr>
          <a:xfrm>
            <a:off x="8924544" y="2560320"/>
            <a:ext cx="384048" cy="384048"/>
          </a:xfrm>
          <a:prstGeom prst="rect">
            <a:avLst/>
          </a:prstGeom>
          <a:noFill/>
          <a:ln/>
        </p:spPr>
        <p:txBody>
          <a:bodyPr wrap="square" rtlCol="0" anchor="ctr"/>
          <a:lstStyle/>
          <a:p>
            <a:pPr marL="0" indent="0" algn="ctr">
              <a:buNone/>
            </a:pPr>
            <a:r>
              <a:rPr lang="en-US" sz="1500" b="1" dirty="0">
                <a:solidFill>
                  <a:srgbClr val="FFFFFF"/>
                </a:solidFill>
                <a:latin typeface="Calibri" pitchFamily="34" charset="0"/>
                <a:ea typeface="Calibri" pitchFamily="34" charset="-122"/>
                <a:cs typeface="Calibri" pitchFamily="34" charset="-120"/>
              </a:rPr>
              <a:t>4</a:t>
            </a:r>
            <a:endParaRPr lang="en-US" sz="1500" dirty="0"/>
          </a:p>
        </p:txBody>
      </p:sp>
      <p:sp>
        <p:nvSpPr>
          <p:cNvPr id="31" name="Text 28"/>
          <p:cNvSpPr/>
          <p:nvPr/>
        </p:nvSpPr>
        <p:spPr>
          <a:xfrm>
            <a:off x="8951976" y="3081528"/>
            <a:ext cx="2057400" cy="320040"/>
          </a:xfrm>
          <a:prstGeom prst="rect">
            <a:avLst/>
          </a:prstGeom>
          <a:noFill/>
          <a:ln/>
        </p:spPr>
        <p:txBody>
          <a:bodyPr wrap="square" rtlCol="0" anchor="ctr"/>
          <a:lstStyle/>
          <a:p>
            <a:pPr marL="0" indent="0">
              <a:buNone/>
            </a:pPr>
            <a:r>
              <a:rPr lang="en-US" sz="1200" b="1" dirty="0">
                <a:solidFill>
                  <a:srgbClr val="D98E2B"/>
                </a:solidFill>
                <a:latin typeface="Calibri" pitchFamily="34" charset="0"/>
                <a:ea typeface="Calibri" pitchFamily="34" charset="-122"/>
                <a:cs typeface="Calibri" pitchFamily="34" charset="-120"/>
              </a:rPr>
              <a:t>16 Jul 2026</a:t>
            </a:r>
            <a:endParaRPr lang="en-US" sz="1200" dirty="0"/>
          </a:p>
        </p:txBody>
      </p:sp>
      <p:sp>
        <p:nvSpPr>
          <p:cNvPr id="32" name="Text 29"/>
          <p:cNvSpPr/>
          <p:nvPr/>
        </p:nvSpPr>
        <p:spPr>
          <a:xfrm>
            <a:off x="8951976" y="3383280"/>
            <a:ext cx="2057400" cy="594360"/>
          </a:xfrm>
          <a:prstGeom prst="rect">
            <a:avLst/>
          </a:prstGeom>
          <a:noFill/>
          <a:ln/>
        </p:spPr>
        <p:txBody>
          <a:bodyPr wrap="square" rtlCol="0" anchor="ctr"/>
          <a:lstStyle/>
          <a:p>
            <a:pPr marL="0" indent="0">
              <a:buNone/>
            </a:pPr>
            <a:r>
              <a:rPr lang="en-US" sz="1500" b="1" dirty="0">
                <a:solidFill>
                  <a:srgbClr val="1E2761"/>
                </a:solidFill>
                <a:latin typeface="Cambria" pitchFamily="34" charset="0"/>
                <a:ea typeface="Cambria" pitchFamily="34" charset="-122"/>
                <a:cs typeface="Cambria" pitchFamily="34" charset="-120"/>
              </a:rPr>
              <a:t>Government decision</a:t>
            </a:r>
            <a:endParaRPr lang="en-US" sz="1500" dirty="0"/>
          </a:p>
        </p:txBody>
      </p:sp>
      <p:sp>
        <p:nvSpPr>
          <p:cNvPr id="33" name="Text 30"/>
          <p:cNvSpPr/>
          <p:nvPr/>
        </p:nvSpPr>
        <p:spPr>
          <a:xfrm>
            <a:off x="8951976" y="4023360"/>
            <a:ext cx="2057400" cy="1417320"/>
          </a:xfrm>
          <a:prstGeom prst="rect">
            <a:avLst/>
          </a:prstGeom>
          <a:noFill/>
          <a:ln/>
        </p:spPr>
        <p:txBody>
          <a:bodyPr wrap="square" rtlCol="0" anchor="ctr"/>
          <a:lstStyle/>
          <a:p>
            <a:pPr marL="0" indent="0">
              <a:lnSpc>
                <a:spcPct val="115000"/>
              </a:lnSpc>
              <a:buNone/>
            </a:pPr>
            <a:r>
              <a:rPr lang="en-US" sz="1050" dirty="0">
                <a:solidFill>
                  <a:srgbClr val="1B1F2A"/>
                </a:solidFill>
                <a:latin typeface="Calibri" pitchFamily="34" charset="0"/>
                <a:ea typeface="Calibri" pitchFamily="34" charset="-122"/>
                <a:cs typeface="Calibri" pitchFamily="34" charset="-120"/>
              </a:rPr>
              <a:t>Government confirms four new unitary councils for Hertfordshire, subject to parliamentary approval.</a:t>
            </a:r>
            <a:endParaRPr lang="en-US" sz="1050" dirty="0"/>
          </a:p>
        </p:txBody>
      </p:sp>
      <p:sp>
        <p:nvSpPr>
          <p:cNvPr id="34" name="Text 31"/>
          <p:cNvSpPr/>
          <p:nvPr/>
        </p:nvSpPr>
        <p:spPr>
          <a:xfrm>
            <a:off x="548640" y="6355080"/>
            <a:ext cx="7315200" cy="320040"/>
          </a:xfrm>
          <a:prstGeom prst="rect">
            <a:avLst/>
          </a:prstGeom>
          <a:noFill/>
          <a:ln/>
        </p:spPr>
        <p:txBody>
          <a:bodyPr wrap="square" rtlCol="0" anchor="ctr"/>
          <a:lstStyle/>
          <a:p>
            <a:pPr marL="0" indent="0">
              <a:buNone/>
            </a:pPr>
            <a:r>
              <a:rPr lang="en-US" sz="1000" dirty="0">
                <a:solidFill>
                  <a:srgbClr val="A9B4C4"/>
                </a:solidFill>
                <a:latin typeface="Calibri" pitchFamily="34" charset="0"/>
                <a:ea typeface="Calibri" pitchFamily="34" charset="-122"/>
                <a:cs typeface="Calibri" pitchFamily="34" charset="-120"/>
              </a:rPr>
              <a:t>Hertfordshire Local Government Reorganisation  •  Update for Town &amp; Parish Clerks</a:t>
            </a:r>
            <a:endParaRPr lang="en-US" sz="1000" dirty="0"/>
          </a:p>
        </p:txBody>
      </p:sp>
      <p:sp>
        <p:nvSpPr>
          <p:cNvPr id="35" name="Text 32"/>
          <p:cNvSpPr/>
          <p:nvPr/>
        </p:nvSpPr>
        <p:spPr>
          <a:xfrm>
            <a:off x="11368735" y="6355080"/>
            <a:ext cx="548640" cy="320040"/>
          </a:xfrm>
          <a:prstGeom prst="rect">
            <a:avLst/>
          </a:prstGeom>
          <a:noFill/>
          <a:ln/>
        </p:spPr>
        <p:txBody>
          <a:bodyPr wrap="square" rtlCol="0" anchor="ctr"/>
          <a:lstStyle/>
          <a:p>
            <a:pPr marL="0" indent="0" algn="r">
              <a:buNone/>
            </a:pPr>
            <a:r>
              <a:rPr lang="en-US" sz="1000" dirty="0">
                <a:solidFill>
                  <a:srgbClr val="A9B4C4"/>
                </a:solidFill>
                <a:latin typeface="Calibri" pitchFamily="34" charset="0"/>
                <a:ea typeface="Calibri" pitchFamily="34" charset="-122"/>
                <a:cs typeface="Calibri" pitchFamily="34" charset="-120"/>
              </a:rPr>
              <a:t>02</a:t>
            </a:r>
            <a:endParaRPr lang="en-US" sz="1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rtlCol="0" anchor="ctr"/>
          <a:lstStyle/>
          <a:p>
            <a:pPr marL="0" indent="0">
              <a:buNone/>
            </a:pPr>
            <a:r>
              <a:rPr lang="en-US" sz="1300" b="1" kern="0" spc="200" dirty="0">
                <a:solidFill>
                  <a:srgbClr val="D98E2B"/>
                </a:solidFill>
                <a:latin typeface="Calibri" pitchFamily="34" charset="0"/>
                <a:ea typeface="Calibri" pitchFamily="34" charset="-122"/>
                <a:cs typeface="Calibri" pitchFamily="34" charset="-120"/>
              </a:rPr>
              <a:t>THE DECISION</a:t>
            </a:r>
            <a:endParaRPr lang="en-US" sz="1300" dirty="0"/>
          </a:p>
        </p:txBody>
      </p:sp>
      <p:sp>
        <p:nvSpPr>
          <p:cNvPr id="3" name="Text 1"/>
          <p:cNvSpPr/>
          <p:nvPr/>
        </p:nvSpPr>
        <p:spPr>
          <a:xfrm>
            <a:off x="548640" y="658368"/>
            <a:ext cx="10607040" cy="822960"/>
          </a:xfrm>
          <a:prstGeom prst="rect">
            <a:avLst/>
          </a:prstGeom>
          <a:noFill/>
          <a:ln/>
        </p:spPr>
        <p:txBody>
          <a:bodyPr wrap="square" rtlCol="0" anchor="ctr"/>
          <a:lstStyle/>
          <a:p>
            <a:pPr marL="0" indent="0">
              <a:buNone/>
            </a:pPr>
            <a:r>
              <a:rPr lang="en-US" sz="3000" b="1" dirty="0">
                <a:solidFill>
                  <a:srgbClr val="1E2761"/>
                </a:solidFill>
                <a:latin typeface="Cambria" pitchFamily="34" charset="0"/>
                <a:ea typeface="Cambria" pitchFamily="34" charset="-122"/>
                <a:cs typeface="Cambria" pitchFamily="34" charset="-120"/>
              </a:rPr>
              <a:t>Four new unitary councils</a:t>
            </a:r>
            <a:endParaRPr lang="en-US" sz="3000" dirty="0"/>
          </a:p>
        </p:txBody>
      </p:sp>
      <p:sp>
        <p:nvSpPr>
          <p:cNvPr id="4" name="Text 2"/>
          <p:cNvSpPr/>
          <p:nvPr/>
        </p:nvSpPr>
        <p:spPr>
          <a:xfrm>
            <a:off x="548640" y="1371600"/>
            <a:ext cx="10607040" cy="457200"/>
          </a:xfrm>
          <a:prstGeom prst="rect">
            <a:avLst/>
          </a:prstGeom>
          <a:noFill/>
          <a:ln/>
        </p:spPr>
        <p:txBody>
          <a:bodyPr wrap="square" rtlCol="0" anchor="ctr"/>
          <a:lstStyle/>
          <a:p>
            <a:pPr marL="0" indent="0">
              <a:buNone/>
            </a:pPr>
            <a:r>
              <a:rPr lang="en-US" sz="1400" dirty="0">
                <a:solidFill>
                  <a:srgbClr val="5A6472"/>
                </a:solidFill>
                <a:latin typeface="Calibri" pitchFamily="34" charset="0"/>
                <a:ea typeface="Calibri" pitchFamily="34" charset="-122"/>
                <a:cs typeface="Calibri" pitchFamily="34" charset="-120"/>
              </a:rPr>
              <a:t>Confirmed 16 July 2026, subject to parliamentary approval</a:t>
            </a:r>
            <a:endParaRPr lang="en-US" sz="1400" dirty="0"/>
          </a:p>
        </p:txBody>
      </p:sp>
      <p:sp>
        <p:nvSpPr>
          <p:cNvPr id="5" name="Shape 3"/>
          <p:cNvSpPr/>
          <p:nvPr/>
        </p:nvSpPr>
        <p:spPr>
          <a:xfrm>
            <a:off x="10515600" y="502920"/>
            <a:ext cx="822960" cy="822960"/>
          </a:xfrm>
          <a:prstGeom prst="ellipse">
            <a:avLst/>
          </a:prstGeom>
          <a:solidFill>
            <a:srgbClr val="1E2761"/>
          </a:solidFill>
          <a:ln/>
        </p:spPr>
        <p:txBody>
          <a:bodyPr/>
          <a:lstStyle/>
          <a:p>
            <a:endParaRPr lang="en-GB"/>
          </a:p>
        </p:txBody>
      </p:sp>
      <p:pic>
        <p:nvPicPr>
          <p:cNvPr id="6" name="Image 0" descr="/home/claude/lgr_pptx/icon_landmark.png"/>
          <p:cNvPicPr>
            <a:picLocks noChangeAspect="1"/>
          </p:cNvPicPr>
          <p:nvPr/>
        </p:nvPicPr>
        <p:blipFill>
          <a:blip r:embed="rId3"/>
          <a:stretch>
            <a:fillRect/>
          </a:stretch>
        </p:blipFill>
        <p:spPr>
          <a:xfrm>
            <a:off x="10729570" y="716890"/>
            <a:ext cx="395021" cy="395021"/>
          </a:xfrm>
          <a:prstGeom prst="rect">
            <a:avLst/>
          </a:prstGeom>
        </p:spPr>
      </p:pic>
      <p:sp>
        <p:nvSpPr>
          <p:cNvPr id="7" name="Shape 4"/>
          <p:cNvSpPr/>
          <p:nvPr/>
        </p:nvSpPr>
        <p:spPr>
          <a:xfrm>
            <a:off x="548640" y="2331720"/>
            <a:ext cx="5166360" cy="1783080"/>
          </a:xfrm>
          <a:prstGeom prst="roundRect">
            <a:avLst>
              <a:gd name="adj" fmla="val 4615"/>
            </a:avLst>
          </a:prstGeom>
          <a:solidFill>
            <a:srgbClr val="273B7A"/>
          </a:solidFill>
          <a:ln/>
        </p:spPr>
        <p:txBody>
          <a:bodyPr/>
          <a:lstStyle/>
          <a:p>
            <a:endParaRPr lang="en-GB"/>
          </a:p>
        </p:txBody>
      </p:sp>
      <p:pic>
        <p:nvPicPr>
          <p:cNvPr id="8" name="Image 1" descr="/home/claude/lgr_pptx/icon_city.png"/>
          <p:cNvPicPr>
            <a:picLocks noChangeAspect="1"/>
          </p:cNvPicPr>
          <p:nvPr/>
        </p:nvPicPr>
        <p:blipFill>
          <a:blip r:embed="rId4"/>
          <a:stretch>
            <a:fillRect/>
          </a:stretch>
        </p:blipFill>
        <p:spPr>
          <a:xfrm>
            <a:off x="841248" y="2606040"/>
            <a:ext cx="457200" cy="457200"/>
          </a:xfrm>
          <a:prstGeom prst="rect">
            <a:avLst/>
          </a:prstGeom>
        </p:spPr>
      </p:pic>
      <p:sp>
        <p:nvSpPr>
          <p:cNvPr id="9" name="Text 5"/>
          <p:cNvSpPr/>
          <p:nvPr/>
        </p:nvSpPr>
        <p:spPr>
          <a:xfrm>
            <a:off x="1554480" y="2496312"/>
            <a:ext cx="3977640" cy="594360"/>
          </a:xfrm>
          <a:prstGeom prst="rect">
            <a:avLst/>
          </a:prstGeom>
          <a:noFill/>
          <a:ln/>
        </p:spPr>
        <p:txBody>
          <a:bodyPr wrap="square" rtlCol="0" anchor="ctr"/>
          <a:lstStyle/>
          <a:p>
            <a:pPr marL="0" indent="0">
              <a:lnSpc>
                <a:spcPts val="1800"/>
              </a:lnSpc>
              <a:buNone/>
            </a:pPr>
            <a:r>
              <a:rPr lang="en-US" sz="1600" b="1" dirty="0">
                <a:solidFill>
                  <a:srgbClr val="FFFFFF"/>
                </a:solidFill>
                <a:latin typeface="Cambria" pitchFamily="34" charset="0"/>
                <a:ea typeface="Cambria" pitchFamily="34" charset="-122"/>
                <a:cs typeface="Cambria" pitchFamily="34" charset="-120"/>
              </a:rPr>
              <a:t>West</a:t>
            </a:r>
            <a:endParaRPr lang="en-US" sz="1600" dirty="0"/>
          </a:p>
          <a:p>
            <a:pPr marL="0" indent="0">
              <a:lnSpc>
                <a:spcPts val="1800"/>
              </a:lnSpc>
              <a:buNone/>
            </a:pPr>
            <a:r>
              <a:rPr lang="en-US" sz="1600" b="1" dirty="0">
                <a:solidFill>
                  <a:srgbClr val="FFFFFF"/>
                </a:solidFill>
                <a:latin typeface="Cambria" pitchFamily="34" charset="0"/>
                <a:ea typeface="Cambria" pitchFamily="34" charset="-122"/>
                <a:cs typeface="Cambria" pitchFamily="34" charset="-120"/>
              </a:rPr>
              <a:t>Hertfordshire</a:t>
            </a:r>
            <a:endParaRPr lang="en-US" sz="1600" dirty="0"/>
          </a:p>
        </p:txBody>
      </p:sp>
      <p:sp>
        <p:nvSpPr>
          <p:cNvPr id="10" name="Text 6"/>
          <p:cNvSpPr/>
          <p:nvPr/>
        </p:nvSpPr>
        <p:spPr>
          <a:xfrm>
            <a:off x="859536" y="3200400"/>
            <a:ext cx="4572000" cy="822960"/>
          </a:xfrm>
          <a:prstGeom prst="rect">
            <a:avLst/>
          </a:prstGeom>
          <a:noFill/>
          <a:ln/>
        </p:spPr>
        <p:txBody>
          <a:bodyPr wrap="square" rtlCol="0" anchor="ctr"/>
          <a:lstStyle/>
          <a:p>
            <a:pPr marL="0" indent="0">
              <a:lnSpc>
                <a:spcPct val="115000"/>
              </a:lnSpc>
              <a:buNone/>
            </a:pPr>
            <a:r>
              <a:rPr lang="en-US" sz="1050" dirty="0">
                <a:solidFill>
                  <a:srgbClr val="CADCFC"/>
                </a:solidFill>
                <a:latin typeface="Calibri" pitchFamily="34" charset="0"/>
                <a:ea typeface="Calibri" pitchFamily="34" charset="-122"/>
                <a:cs typeface="Calibri" pitchFamily="34" charset="-120"/>
              </a:rPr>
              <a:t>Dacorum Borough Council and St Albans City &amp; District Council</a:t>
            </a:r>
            <a:endParaRPr lang="en-US" sz="1050" dirty="0"/>
          </a:p>
        </p:txBody>
      </p:sp>
      <p:sp>
        <p:nvSpPr>
          <p:cNvPr id="11" name="Shape 7"/>
          <p:cNvSpPr/>
          <p:nvPr/>
        </p:nvSpPr>
        <p:spPr>
          <a:xfrm>
            <a:off x="5989320" y="2331720"/>
            <a:ext cx="5166360" cy="1783080"/>
          </a:xfrm>
          <a:prstGeom prst="roundRect">
            <a:avLst>
              <a:gd name="adj" fmla="val 4615"/>
            </a:avLst>
          </a:prstGeom>
          <a:solidFill>
            <a:srgbClr val="1E2761"/>
          </a:solidFill>
          <a:ln/>
        </p:spPr>
        <p:txBody>
          <a:bodyPr/>
          <a:lstStyle/>
          <a:p>
            <a:endParaRPr lang="en-GB"/>
          </a:p>
        </p:txBody>
      </p:sp>
      <p:pic>
        <p:nvPicPr>
          <p:cNvPr id="12" name="Image 2" descr="/home/claude/lgr_pptx/icon_city.png"/>
          <p:cNvPicPr>
            <a:picLocks noChangeAspect="1"/>
          </p:cNvPicPr>
          <p:nvPr/>
        </p:nvPicPr>
        <p:blipFill>
          <a:blip r:embed="rId4"/>
          <a:stretch>
            <a:fillRect/>
          </a:stretch>
        </p:blipFill>
        <p:spPr>
          <a:xfrm>
            <a:off x="6281928" y="2606040"/>
            <a:ext cx="457200" cy="457200"/>
          </a:xfrm>
          <a:prstGeom prst="rect">
            <a:avLst/>
          </a:prstGeom>
        </p:spPr>
      </p:pic>
      <p:sp>
        <p:nvSpPr>
          <p:cNvPr id="13" name="Text 8"/>
          <p:cNvSpPr/>
          <p:nvPr/>
        </p:nvSpPr>
        <p:spPr>
          <a:xfrm>
            <a:off x="6995160" y="2496312"/>
            <a:ext cx="3977640" cy="594360"/>
          </a:xfrm>
          <a:prstGeom prst="rect">
            <a:avLst/>
          </a:prstGeom>
          <a:noFill/>
          <a:ln/>
        </p:spPr>
        <p:txBody>
          <a:bodyPr wrap="square" rtlCol="0" anchor="ctr"/>
          <a:lstStyle/>
          <a:p>
            <a:pPr marL="0" indent="0">
              <a:lnSpc>
                <a:spcPts val="1800"/>
              </a:lnSpc>
              <a:buNone/>
            </a:pPr>
            <a:r>
              <a:rPr lang="en-US" sz="1600" b="1" dirty="0">
                <a:solidFill>
                  <a:srgbClr val="FFFFFF"/>
                </a:solidFill>
                <a:latin typeface="Cambria" pitchFamily="34" charset="0"/>
                <a:ea typeface="Cambria" pitchFamily="34" charset="-122"/>
                <a:cs typeface="Cambria" pitchFamily="34" charset="-120"/>
              </a:rPr>
              <a:t>South West</a:t>
            </a:r>
            <a:endParaRPr lang="en-US" sz="1600" dirty="0"/>
          </a:p>
          <a:p>
            <a:pPr marL="0" indent="0">
              <a:lnSpc>
                <a:spcPts val="1800"/>
              </a:lnSpc>
              <a:buNone/>
            </a:pPr>
            <a:r>
              <a:rPr lang="en-US" sz="1600" b="1" dirty="0">
                <a:solidFill>
                  <a:srgbClr val="FFFFFF"/>
                </a:solidFill>
                <a:latin typeface="Cambria" pitchFamily="34" charset="0"/>
                <a:ea typeface="Cambria" pitchFamily="34" charset="-122"/>
                <a:cs typeface="Cambria" pitchFamily="34" charset="-120"/>
              </a:rPr>
              <a:t>Hertfordshire</a:t>
            </a:r>
            <a:endParaRPr lang="en-US" sz="1600" dirty="0"/>
          </a:p>
        </p:txBody>
      </p:sp>
      <p:sp>
        <p:nvSpPr>
          <p:cNvPr id="14" name="Text 9"/>
          <p:cNvSpPr/>
          <p:nvPr/>
        </p:nvSpPr>
        <p:spPr>
          <a:xfrm>
            <a:off x="6300216" y="3200400"/>
            <a:ext cx="4572000" cy="822960"/>
          </a:xfrm>
          <a:prstGeom prst="rect">
            <a:avLst/>
          </a:prstGeom>
          <a:noFill/>
          <a:ln/>
        </p:spPr>
        <p:txBody>
          <a:bodyPr wrap="square" rtlCol="0" anchor="ctr"/>
          <a:lstStyle/>
          <a:p>
            <a:pPr marL="0" indent="0">
              <a:lnSpc>
                <a:spcPct val="115000"/>
              </a:lnSpc>
              <a:buNone/>
            </a:pPr>
            <a:r>
              <a:rPr lang="en-US" sz="1050" dirty="0">
                <a:solidFill>
                  <a:srgbClr val="CADCFC"/>
                </a:solidFill>
                <a:latin typeface="Calibri" pitchFamily="34" charset="0"/>
                <a:ea typeface="Calibri" pitchFamily="34" charset="-122"/>
                <a:cs typeface="Calibri" pitchFamily="34" charset="-120"/>
              </a:rPr>
              <a:t>Hertsmere, Three Rivers and Watford Borough Councils</a:t>
            </a:r>
            <a:endParaRPr lang="en-US" sz="1050" dirty="0"/>
          </a:p>
        </p:txBody>
      </p:sp>
      <p:sp>
        <p:nvSpPr>
          <p:cNvPr id="15" name="Shape 10"/>
          <p:cNvSpPr/>
          <p:nvPr/>
        </p:nvSpPr>
        <p:spPr>
          <a:xfrm>
            <a:off x="548640" y="4370832"/>
            <a:ext cx="5166360" cy="1783080"/>
          </a:xfrm>
          <a:prstGeom prst="roundRect">
            <a:avLst>
              <a:gd name="adj" fmla="val 4615"/>
            </a:avLst>
          </a:prstGeom>
          <a:solidFill>
            <a:srgbClr val="1E2761"/>
          </a:solidFill>
          <a:ln/>
        </p:spPr>
        <p:txBody>
          <a:bodyPr/>
          <a:lstStyle/>
          <a:p>
            <a:endParaRPr lang="en-GB"/>
          </a:p>
        </p:txBody>
      </p:sp>
      <p:pic>
        <p:nvPicPr>
          <p:cNvPr id="16" name="Image 3" descr="/home/claude/lgr_pptx/icon_city.png"/>
          <p:cNvPicPr>
            <a:picLocks noChangeAspect="1"/>
          </p:cNvPicPr>
          <p:nvPr/>
        </p:nvPicPr>
        <p:blipFill>
          <a:blip r:embed="rId4"/>
          <a:stretch>
            <a:fillRect/>
          </a:stretch>
        </p:blipFill>
        <p:spPr>
          <a:xfrm>
            <a:off x="841248" y="4645152"/>
            <a:ext cx="457200" cy="457200"/>
          </a:xfrm>
          <a:prstGeom prst="rect">
            <a:avLst/>
          </a:prstGeom>
        </p:spPr>
      </p:pic>
      <p:sp>
        <p:nvSpPr>
          <p:cNvPr id="17" name="Text 11"/>
          <p:cNvSpPr/>
          <p:nvPr/>
        </p:nvSpPr>
        <p:spPr>
          <a:xfrm>
            <a:off x="1554480" y="4535424"/>
            <a:ext cx="3977640" cy="594360"/>
          </a:xfrm>
          <a:prstGeom prst="rect">
            <a:avLst/>
          </a:prstGeom>
          <a:noFill/>
          <a:ln/>
        </p:spPr>
        <p:txBody>
          <a:bodyPr wrap="square" rtlCol="0" anchor="ctr"/>
          <a:lstStyle/>
          <a:p>
            <a:pPr marL="0" indent="0">
              <a:lnSpc>
                <a:spcPts val="1800"/>
              </a:lnSpc>
              <a:buNone/>
            </a:pPr>
            <a:r>
              <a:rPr lang="en-US" sz="1600" b="1" dirty="0">
                <a:solidFill>
                  <a:srgbClr val="FFFFFF"/>
                </a:solidFill>
                <a:latin typeface="Cambria" pitchFamily="34" charset="0"/>
                <a:ea typeface="Cambria" pitchFamily="34" charset="-122"/>
                <a:cs typeface="Cambria" pitchFamily="34" charset="-120"/>
              </a:rPr>
              <a:t>Central</a:t>
            </a:r>
            <a:endParaRPr lang="en-US" sz="1600" dirty="0"/>
          </a:p>
          <a:p>
            <a:pPr marL="0" indent="0">
              <a:lnSpc>
                <a:spcPts val="1800"/>
              </a:lnSpc>
              <a:buNone/>
            </a:pPr>
            <a:r>
              <a:rPr lang="en-US" sz="1600" b="1" dirty="0">
                <a:solidFill>
                  <a:srgbClr val="FFFFFF"/>
                </a:solidFill>
                <a:latin typeface="Cambria" pitchFamily="34" charset="0"/>
                <a:ea typeface="Cambria" pitchFamily="34" charset="-122"/>
                <a:cs typeface="Cambria" pitchFamily="34" charset="-120"/>
              </a:rPr>
              <a:t>Hertfordshire</a:t>
            </a:r>
            <a:endParaRPr lang="en-US" sz="1600" dirty="0"/>
          </a:p>
        </p:txBody>
      </p:sp>
      <p:sp>
        <p:nvSpPr>
          <p:cNvPr id="18" name="Text 12"/>
          <p:cNvSpPr/>
          <p:nvPr/>
        </p:nvSpPr>
        <p:spPr>
          <a:xfrm>
            <a:off x="859536" y="5239512"/>
            <a:ext cx="4572000" cy="822960"/>
          </a:xfrm>
          <a:prstGeom prst="rect">
            <a:avLst/>
          </a:prstGeom>
          <a:noFill/>
          <a:ln/>
        </p:spPr>
        <p:txBody>
          <a:bodyPr wrap="square" rtlCol="0" anchor="ctr"/>
          <a:lstStyle/>
          <a:p>
            <a:pPr marL="0" indent="0">
              <a:lnSpc>
                <a:spcPct val="115000"/>
              </a:lnSpc>
              <a:buNone/>
            </a:pPr>
            <a:r>
              <a:rPr lang="en-US" sz="1050" dirty="0">
                <a:solidFill>
                  <a:srgbClr val="CADCFC"/>
                </a:solidFill>
                <a:latin typeface="Calibri" pitchFamily="34" charset="0"/>
                <a:ea typeface="Calibri" pitchFamily="34" charset="-122"/>
                <a:cs typeface="Calibri" pitchFamily="34" charset="-120"/>
              </a:rPr>
              <a:t>North Herts (minus 5 wards), Stevenage and Welwyn Hatfield (minus Northaw &amp; Cuffley ward)</a:t>
            </a:r>
            <a:endParaRPr lang="en-US" sz="1050" dirty="0"/>
          </a:p>
        </p:txBody>
      </p:sp>
      <p:sp>
        <p:nvSpPr>
          <p:cNvPr id="19" name="Shape 13"/>
          <p:cNvSpPr/>
          <p:nvPr/>
        </p:nvSpPr>
        <p:spPr>
          <a:xfrm>
            <a:off x="5989320" y="4370832"/>
            <a:ext cx="5166360" cy="1783080"/>
          </a:xfrm>
          <a:prstGeom prst="roundRect">
            <a:avLst>
              <a:gd name="adj" fmla="val 4615"/>
            </a:avLst>
          </a:prstGeom>
          <a:solidFill>
            <a:srgbClr val="273B7A"/>
          </a:solidFill>
          <a:ln/>
        </p:spPr>
        <p:txBody>
          <a:bodyPr/>
          <a:lstStyle/>
          <a:p>
            <a:endParaRPr lang="en-GB"/>
          </a:p>
        </p:txBody>
      </p:sp>
      <p:pic>
        <p:nvPicPr>
          <p:cNvPr id="20" name="Image 4" descr="/home/claude/lgr_pptx/icon_city.png"/>
          <p:cNvPicPr>
            <a:picLocks noChangeAspect="1"/>
          </p:cNvPicPr>
          <p:nvPr/>
        </p:nvPicPr>
        <p:blipFill>
          <a:blip r:embed="rId4"/>
          <a:stretch>
            <a:fillRect/>
          </a:stretch>
        </p:blipFill>
        <p:spPr>
          <a:xfrm>
            <a:off x="6281928" y="4645152"/>
            <a:ext cx="457200" cy="457200"/>
          </a:xfrm>
          <a:prstGeom prst="rect">
            <a:avLst/>
          </a:prstGeom>
        </p:spPr>
      </p:pic>
      <p:sp>
        <p:nvSpPr>
          <p:cNvPr id="21" name="Text 14"/>
          <p:cNvSpPr/>
          <p:nvPr/>
        </p:nvSpPr>
        <p:spPr>
          <a:xfrm>
            <a:off x="6995160" y="4535424"/>
            <a:ext cx="3977640" cy="594360"/>
          </a:xfrm>
          <a:prstGeom prst="rect">
            <a:avLst/>
          </a:prstGeom>
          <a:noFill/>
          <a:ln/>
        </p:spPr>
        <p:txBody>
          <a:bodyPr wrap="square" rtlCol="0" anchor="ctr"/>
          <a:lstStyle/>
          <a:p>
            <a:pPr marL="0" indent="0">
              <a:lnSpc>
                <a:spcPts val="1800"/>
              </a:lnSpc>
              <a:buNone/>
            </a:pPr>
            <a:r>
              <a:rPr lang="en-US" sz="1600" b="1" dirty="0">
                <a:solidFill>
                  <a:srgbClr val="FFFFFF"/>
                </a:solidFill>
                <a:latin typeface="Cambria" pitchFamily="34" charset="0"/>
                <a:ea typeface="Cambria" pitchFamily="34" charset="-122"/>
                <a:cs typeface="Cambria" pitchFamily="34" charset="-120"/>
              </a:rPr>
              <a:t>East Hertfordshire</a:t>
            </a:r>
            <a:endParaRPr lang="en-US" sz="1600" dirty="0"/>
          </a:p>
          <a:p>
            <a:pPr marL="0" indent="0">
              <a:lnSpc>
                <a:spcPts val="1800"/>
              </a:lnSpc>
              <a:buNone/>
            </a:pPr>
            <a:r>
              <a:rPr lang="en-US" sz="1600" b="1" dirty="0">
                <a:solidFill>
                  <a:srgbClr val="FFFFFF"/>
                </a:solidFill>
                <a:latin typeface="Cambria" pitchFamily="34" charset="0"/>
                <a:ea typeface="Cambria" pitchFamily="34" charset="-122"/>
                <a:cs typeface="Cambria" pitchFamily="34" charset="-120"/>
              </a:rPr>
              <a:t>&amp; Broxbourne</a:t>
            </a:r>
            <a:endParaRPr lang="en-US" sz="1600" dirty="0"/>
          </a:p>
        </p:txBody>
      </p:sp>
      <p:sp>
        <p:nvSpPr>
          <p:cNvPr id="22" name="Text 15"/>
          <p:cNvSpPr/>
          <p:nvPr/>
        </p:nvSpPr>
        <p:spPr>
          <a:xfrm>
            <a:off x="6300216" y="5239512"/>
            <a:ext cx="4572000" cy="822960"/>
          </a:xfrm>
          <a:prstGeom prst="rect">
            <a:avLst/>
          </a:prstGeom>
          <a:noFill/>
          <a:ln/>
        </p:spPr>
        <p:txBody>
          <a:bodyPr wrap="square" rtlCol="0" anchor="ctr"/>
          <a:lstStyle/>
          <a:p>
            <a:pPr marL="0" indent="0">
              <a:lnSpc>
                <a:spcPct val="115000"/>
              </a:lnSpc>
              <a:buNone/>
            </a:pPr>
            <a:r>
              <a:rPr lang="en-US" sz="1050" dirty="0">
                <a:solidFill>
                  <a:srgbClr val="CADCFC"/>
                </a:solidFill>
                <a:latin typeface="Calibri" pitchFamily="34" charset="0"/>
                <a:ea typeface="Calibri" pitchFamily="34" charset="-122"/>
                <a:cs typeface="Calibri" pitchFamily="34" charset="-120"/>
              </a:rPr>
              <a:t>Broxbourne and East Herts, plus Northaw &amp; Cuffley ward and 5 Royston-area wards from North Herts</a:t>
            </a:r>
            <a:endParaRPr lang="en-US" sz="1050" dirty="0"/>
          </a:p>
        </p:txBody>
      </p:sp>
      <p:sp>
        <p:nvSpPr>
          <p:cNvPr id="23" name="Text 16"/>
          <p:cNvSpPr/>
          <p:nvPr/>
        </p:nvSpPr>
        <p:spPr>
          <a:xfrm>
            <a:off x="548640" y="6355080"/>
            <a:ext cx="7315200" cy="320040"/>
          </a:xfrm>
          <a:prstGeom prst="rect">
            <a:avLst/>
          </a:prstGeom>
          <a:noFill/>
          <a:ln/>
        </p:spPr>
        <p:txBody>
          <a:bodyPr wrap="square" rtlCol="0" anchor="ctr"/>
          <a:lstStyle/>
          <a:p>
            <a:pPr marL="0" indent="0">
              <a:buNone/>
            </a:pPr>
            <a:r>
              <a:rPr lang="en-US" sz="1000" dirty="0">
                <a:solidFill>
                  <a:srgbClr val="A9B4C4"/>
                </a:solidFill>
                <a:latin typeface="Calibri" pitchFamily="34" charset="0"/>
                <a:ea typeface="Calibri" pitchFamily="34" charset="-122"/>
                <a:cs typeface="Calibri" pitchFamily="34" charset="-120"/>
              </a:rPr>
              <a:t>Hertfordshire Local Government Reorganisation  •  Update for Town &amp; Parish Clerks</a:t>
            </a:r>
            <a:endParaRPr lang="en-US" sz="1000" dirty="0"/>
          </a:p>
        </p:txBody>
      </p:sp>
      <p:sp>
        <p:nvSpPr>
          <p:cNvPr id="24" name="Text 17"/>
          <p:cNvSpPr/>
          <p:nvPr/>
        </p:nvSpPr>
        <p:spPr>
          <a:xfrm>
            <a:off x="11368735" y="6355080"/>
            <a:ext cx="548640" cy="320040"/>
          </a:xfrm>
          <a:prstGeom prst="rect">
            <a:avLst/>
          </a:prstGeom>
          <a:noFill/>
          <a:ln/>
        </p:spPr>
        <p:txBody>
          <a:bodyPr wrap="square" rtlCol="0" anchor="ctr"/>
          <a:lstStyle/>
          <a:p>
            <a:pPr marL="0" indent="0" algn="r">
              <a:buNone/>
            </a:pPr>
            <a:r>
              <a:rPr lang="en-US" sz="1000" dirty="0">
                <a:solidFill>
                  <a:srgbClr val="A9B4C4"/>
                </a:solidFill>
                <a:latin typeface="Calibri" pitchFamily="34" charset="0"/>
                <a:ea typeface="Calibri" pitchFamily="34" charset="-122"/>
                <a:cs typeface="Calibri" pitchFamily="34" charset="-120"/>
              </a:rPr>
              <a:t>03</a:t>
            </a:r>
            <a:endParaRPr 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042DB7F-47D7-E147-49D6-2CCA54760F95}"/>
              </a:ext>
            </a:extLst>
          </p:cNvPr>
          <p:cNvPicPr>
            <a:picLocks noChangeAspect="1"/>
          </p:cNvPicPr>
          <p:nvPr/>
        </p:nvPicPr>
        <p:blipFill>
          <a:blip r:embed="rId2"/>
          <a:stretch>
            <a:fillRect/>
          </a:stretch>
        </p:blipFill>
        <p:spPr>
          <a:xfrm>
            <a:off x="552733" y="310913"/>
            <a:ext cx="10563367" cy="5941894"/>
          </a:xfrm>
          <a:prstGeom prst="rect">
            <a:avLst/>
          </a:prstGeom>
        </p:spPr>
      </p:pic>
    </p:spTree>
    <p:extLst>
      <p:ext uri="{BB962C8B-B14F-4D97-AF65-F5344CB8AC3E}">
        <p14:creationId xmlns:p14="http://schemas.microsoft.com/office/powerpoint/2010/main" val="21880905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rtlCol="0" anchor="ctr"/>
          <a:lstStyle/>
          <a:p>
            <a:pPr marL="0" indent="0">
              <a:buNone/>
            </a:pPr>
            <a:r>
              <a:rPr lang="en-US" sz="1300" b="1" kern="0" spc="200" dirty="0">
                <a:solidFill>
                  <a:srgbClr val="D98E2B"/>
                </a:solidFill>
                <a:latin typeface="Calibri" pitchFamily="34" charset="0"/>
                <a:ea typeface="Calibri" pitchFamily="34" charset="-122"/>
                <a:cs typeface="Calibri" pitchFamily="34" charset="-120"/>
              </a:rPr>
              <a:t>TIMETABLE</a:t>
            </a:r>
            <a:endParaRPr lang="en-US" sz="1300" dirty="0"/>
          </a:p>
        </p:txBody>
      </p:sp>
      <p:sp>
        <p:nvSpPr>
          <p:cNvPr id="3" name="Text 1"/>
          <p:cNvSpPr/>
          <p:nvPr/>
        </p:nvSpPr>
        <p:spPr>
          <a:xfrm>
            <a:off x="548640" y="658368"/>
            <a:ext cx="10607040" cy="822960"/>
          </a:xfrm>
          <a:prstGeom prst="rect">
            <a:avLst/>
          </a:prstGeom>
          <a:noFill/>
          <a:ln/>
        </p:spPr>
        <p:txBody>
          <a:bodyPr wrap="square" rtlCol="0" anchor="ctr"/>
          <a:lstStyle/>
          <a:p>
            <a:pPr marL="0" indent="0">
              <a:buNone/>
            </a:pPr>
            <a:r>
              <a:rPr lang="en-US" sz="3000" b="1" dirty="0">
                <a:solidFill>
                  <a:srgbClr val="1E2761"/>
                </a:solidFill>
                <a:latin typeface="Cambria" pitchFamily="34" charset="0"/>
                <a:ea typeface="Cambria" pitchFamily="34" charset="-122"/>
                <a:cs typeface="Cambria" pitchFamily="34" charset="-120"/>
              </a:rPr>
              <a:t>What happens, and when</a:t>
            </a:r>
            <a:endParaRPr lang="en-US" sz="3000" dirty="0"/>
          </a:p>
        </p:txBody>
      </p:sp>
      <p:sp>
        <p:nvSpPr>
          <p:cNvPr id="4" name="Text 2"/>
          <p:cNvSpPr/>
          <p:nvPr/>
        </p:nvSpPr>
        <p:spPr>
          <a:xfrm>
            <a:off x="548640" y="1371600"/>
            <a:ext cx="10607040" cy="457200"/>
          </a:xfrm>
          <a:prstGeom prst="rect">
            <a:avLst/>
          </a:prstGeom>
          <a:noFill/>
          <a:ln/>
        </p:spPr>
        <p:txBody>
          <a:bodyPr wrap="square" rtlCol="0" anchor="ctr"/>
          <a:lstStyle/>
          <a:p>
            <a:pPr marL="0" indent="0">
              <a:buNone/>
            </a:pPr>
            <a:r>
              <a:rPr lang="en-US" sz="1400" dirty="0">
                <a:solidFill>
                  <a:srgbClr val="5A6472"/>
                </a:solidFill>
                <a:latin typeface="Calibri" pitchFamily="34" charset="0"/>
                <a:ea typeface="Calibri" pitchFamily="34" charset="-122"/>
                <a:cs typeface="Calibri" pitchFamily="34" charset="-120"/>
              </a:rPr>
              <a:t>Three dates to hold in mind</a:t>
            </a:r>
            <a:endParaRPr lang="en-US" sz="1400" dirty="0"/>
          </a:p>
        </p:txBody>
      </p:sp>
      <p:sp>
        <p:nvSpPr>
          <p:cNvPr id="5" name="Shape 3"/>
          <p:cNvSpPr/>
          <p:nvPr/>
        </p:nvSpPr>
        <p:spPr>
          <a:xfrm>
            <a:off x="10515600" y="502920"/>
            <a:ext cx="822960" cy="822960"/>
          </a:xfrm>
          <a:prstGeom prst="ellipse">
            <a:avLst/>
          </a:prstGeom>
          <a:solidFill>
            <a:srgbClr val="1E2761"/>
          </a:solidFill>
          <a:ln/>
        </p:spPr>
        <p:txBody>
          <a:bodyPr/>
          <a:lstStyle/>
          <a:p>
            <a:endParaRPr lang="en-GB"/>
          </a:p>
        </p:txBody>
      </p:sp>
      <p:pic>
        <p:nvPicPr>
          <p:cNvPr id="6" name="Image 0" descr="/home/claude/lgr_pptx/icon_calendar.png"/>
          <p:cNvPicPr>
            <a:picLocks noChangeAspect="1"/>
          </p:cNvPicPr>
          <p:nvPr/>
        </p:nvPicPr>
        <p:blipFill>
          <a:blip r:embed="rId3"/>
          <a:stretch>
            <a:fillRect/>
          </a:stretch>
        </p:blipFill>
        <p:spPr>
          <a:xfrm>
            <a:off x="10729570" y="716890"/>
            <a:ext cx="395021" cy="395021"/>
          </a:xfrm>
          <a:prstGeom prst="rect">
            <a:avLst/>
          </a:prstGeom>
        </p:spPr>
      </p:pic>
      <p:sp>
        <p:nvSpPr>
          <p:cNvPr id="7" name="Shape 4"/>
          <p:cNvSpPr/>
          <p:nvPr/>
        </p:nvSpPr>
        <p:spPr>
          <a:xfrm>
            <a:off x="914400" y="3017520"/>
            <a:ext cx="10332720" cy="0"/>
          </a:xfrm>
          <a:prstGeom prst="line">
            <a:avLst/>
          </a:prstGeom>
          <a:noFill/>
          <a:ln w="38100">
            <a:solidFill>
              <a:srgbClr val="D8DEE9"/>
            </a:solidFill>
            <a:prstDash val="solid"/>
          </a:ln>
        </p:spPr>
        <p:txBody>
          <a:bodyPr/>
          <a:lstStyle/>
          <a:p>
            <a:endParaRPr lang="en-GB"/>
          </a:p>
        </p:txBody>
      </p:sp>
      <p:sp>
        <p:nvSpPr>
          <p:cNvPr id="8" name="Shape 5"/>
          <p:cNvSpPr/>
          <p:nvPr/>
        </p:nvSpPr>
        <p:spPr>
          <a:xfrm>
            <a:off x="2020824" y="2889504"/>
            <a:ext cx="256032" cy="256032"/>
          </a:xfrm>
          <a:prstGeom prst="ellipse">
            <a:avLst/>
          </a:prstGeom>
          <a:solidFill>
            <a:srgbClr val="1E2761"/>
          </a:solidFill>
          <a:ln w="25400">
            <a:solidFill>
              <a:srgbClr val="FFFFFF"/>
            </a:solidFill>
            <a:prstDash val="solid"/>
          </a:ln>
        </p:spPr>
        <p:txBody>
          <a:bodyPr/>
          <a:lstStyle/>
          <a:p>
            <a:endParaRPr lang="en-GB"/>
          </a:p>
        </p:txBody>
      </p:sp>
      <p:sp>
        <p:nvSpPr>
          <p:cNvPr id="9" name="Text 6"/>
          <p:cNvSpPr/>
          <p:nvPr/>
        </p:nvSpPr>
        <p:spPr>
          <a:xfrm>
            <a:off x="914400" y="2011680"/>
            <a:ext cx="2468880" cy="365760"/>
          </a:xfrm>
          <a:prstGeom prst="rect">
            <a:avLst/>
          </a:prstGeom>
          <a:noFill/>
          <a:ln/>
        </p:spPr>
        <p:txBody>
          <a:bodyPr wrap="square" rtlCol="0" anchor="ctr"/>
          <a:lstStyle/>
          <a:p>
            <a:pPr marL="0" indent="0" algn="ctr">
              <a:buNone/>
            </a:pPr>
            <a:r>
              <a:rPr lang="en-US" sz="1500" b="1" dirty="0">
                <a:solidFill>
                  <a:srgbClr val="1E2761"/>
                </a:solidFill>
                <a:latin typeface="Calibri" pitchFamily="34" charset="0"/>
                <a:ea typeface="Calibri" pitchFamily="34" charset="-122"/>
                <a:cs typeface="Calibri" pitchFamily="34" charset="-120"/>
              </a:rPr>
              <a:t>NOW</a:t>
            </a:r>
            <a:endParaRPr lang="en-US" sz="1500" dirty="0"/>
          </a:p>
        </p:txBody>
      </p:sp>
      <p:sp>
        <p:nvSpPr>
          <p:cNvPr id="10" name="Shape 7"/>
          <p:cNvSpPr/>
          <p:nvPr/>
        </p:nvSpPr>
        <p:spPr>
          <a:xfrm>
            <a:off x="548640" y="3337560"/>
            <a:ext cx="3200400" cy="2331720"/>
          </a:xfrm>
          <a:prstGeom prst="roundRect">
            <a:avLst>
              <a:gd name="adj" fmla="val 3137"/>
            </a:avLst>
          </a:prstGeom>
          <a:solidFill>
            <a:srgbClr val="F5F7FA"/>
          </a:solidFill>
          <a:ln/>
        </p:spPr>
        <p:txBody>
          <a:bodyPr/>
          <a:lstStyle/>
          <a:p>
            <a:endParaRPr lang="en-GB"/>
          </a:p>
        </p:txBody>
      </p:sp>
      <p:sp>
        <p:nvSpPr>
          <p:cNvPr id="11" name="Text 8"/>
          <p:cNvSpPr/>
          <p:nvPr/>
        </p:nvSpPr>
        <p:spPr>
          <a:xfrm>
            <a:off x="685800" y="3520440"/>
            <a:ext cx="2926080" cy="502920"/>
          </a:xfrm>
          <a:prstGeom prst="rect">
            <a:avLst/>
          </a:prstGeom>
          <a:noFill/>
          <a:ln/>
        </p:spPr>
        <p:txBody>
          <a:bodyPr wrap="square" rtlCol="0" anchor="ctr"/>
          <a:lstStyle/>
          <a:p>
            <a:pPr marL="0" indent="0">
              <a:buNone/>
            </a:pPr>
            <a:r>
              <a:rPr lang="en-US" sz="1450" b="1" dirty="0">
                <a:solidFill>
                  <a:srgbClr val="1E2761"/>
                </a:solidFill>
                <a:latin typeface="Cambria" pitchFamily="34" charset="0"/>
                <a:ea typeface="Cambria" pitchFamily="34" charset="-122"/>
                <a:cs typeface="Cambria" pitchFamily="34" charset="-120"/>
              </a:rPr>
              <a:t>Business as usual</a:t>
            </a:r>
            <a:endParaRPr lang="en-US" sz="1450" dirty="0"/>
          </a:p>
        </p:txBody>
      </p:sp>
      <p:sp>
        <p:nvSpPr>
          <p:cNvPr id="12" name="Text 9"/>
          <p:cNvSpPr/>
          <p:nvPr/>
        </p:nvSpPr>
        <p:spPr>
          <a:xfrm>
            <a:off x="685800" y="4023360"/>
            <a:ext cx="2926080" cy="1508760"/>
          </a:xfrm>
          <a:prstGeom prst="rect">
            <a:avLst/>
          </a:prstGeom>
          <a:noFill/>
          <a:ln/>
        </p:spPr>
        <p:txBody>
          <a:bodyPr wrap="square" rtlCol="0" anchor="ctr"/>
          <a:lstStyle/>
          <a:p>
            <a:pPr marL="0" indent="0">
              <a:lnSpc>
                <a:spcPct val="120000"/>
              </a:lnSpc>
              <a:buNone/>
            </a:pPr>
            <a:r>
              <a:rPr lang="en-US" sz="1100" dirty="0">
                <a:solidFill>
                  <a:srgbClr val="1B1F2A"/>
                </a:solidFill>
                <a:latin typeface="Calibri" pitchFamily="34" charset="0"/>
                <a:ea typeface="Calibri" pitchFamily="34" charset="-122"/>
                <a:cs typeface="Calibri" pitchFamily="34" charset="-120"/>
              </a:rPr>
              <a:t>County, district and borough councils continue to deliver all services exactly as before. Nothing changes for residents yet.</a:t>
            </a:r>
            <a:endParaRPr lang="en-US" sz="1100" dirty="0"/>
          </a:p>
        </p:txBody>
      </p:sp>
      <p:sp>
        <p:nvSpPr>
          <p:cNvPr id="13" name="Shape 10"/>
          <p:cNvSpPr/>
          <p:nvPr/>
        </p:nvSpPr>
        <p:spPr>
          <a:xfrm>
            <a:off x="5952744" y="2889504"/>
            <a:ext cx="256032" cy="256032"/>
          </a:xfrm>
          <a:prstGeom prst="ellipse">
            <a:avLst/>
          </a:prstGeom>
          <a:solidFill>
            <a:srgbClr val="1E2761"/>
          </a:solidFill>
          <a:ln w="25400">
            <a:solidFill>
              <a:srgbClr val="FFFFFF"/>
            </a:solidFill>
            <a:prstDash val="solid"/>
          </a:ln>
        </p:spPr>
        <p:txBody>
          <a:bodyPr/>
          <a:lstStyle/>
          <a:p>
            <a:endParaRPr lang="en-GB"/>
          </a:p>
        </p:txBody>
      </p:sp>
      <p:sp>
        <p:nvSpPr>
          <p:cNvPr id="14" name="Text 11"/>
          <p:cNvSpPr/>
          <p:nvPr/>
        </p:nvSpPr>
        <p:spPr>
          <a:xfrm>
            <a:off x="4846320" y="2011680"/>
            <a:ext cx="2468880" cy="365760"/>
          </a:xfrm>
          <a:prstGeom prst="rect">
            <a:avLst/>
          </a:prstGeom>
          <a:noFill/>
          <a:ln/>
        </p:spPr>
        <p:txBody>
          <a:bodyPr wrap="square" rtlCol="0" anchor="ctr"/>
          <a:lstStyle/>
          <a:p>
            <a:pPr marL="0" indent="0" algn="ctr">
              <a:buNone/>
            </a:pPr>
            <a:r>
              <a:rPr lang="en-US" sz="1500" b="1" dirty="0">
                <a:solidFill>
                  <a:srgbClr val="1E2761"/>
                </a:solidFill>
                <a:latin typeface="Calibri" pitchFamily="34" charset="0"/>
                <a:ea typeface="Calibri" pitchFamily="34" charset="-122"/>
                <a:cs typeface="Calibri" pitchFamily="34" charset="-120"/>
              </a:rPr>
              <a:t>MAY 2027</a:t>
            </a:r>
            <a:endParaRPr lang="en-US" sz="1500" dirty="0"/>
          </a:p>
        </p:txBody>
      </p:sp>
      <p:sp>
        <p:nvSpPr>
          <p:cNvPr id="15" name="Shape 12"/>
          <p:cNvSpPr/>
          <p:nvPr/>
        </p:nvSpPr>
        <p:spPr>
          <a:xfrm>
            <a:off x="4480560" y="3337560"/>
            <a:ext cx="3200400" cy="2331720"/>
          </a:xfrm>
          <a:prstGeom prst="roundRect">
            <a:avLst>
              <a:gd name="adj" fmla="val 3137"/>
            </a:avLst>
          </a:prstGeom>
          <a:solidFill>
            <a:srgbClr val="F5F7FA"/>
          </a:solidFill>
          <a:ln/>
        </p:spPr>
        <p:txBody>
          <a:bodyPr/>
          <a:lstStyle/>
          <a:p>
            <a:endParaRPr lang="en-GB"/>
          </a:p>
        </p:txBody>
      </p:sp>
      <p:sp>
        <p:nvSpPr>
          <p:cNvPr id="16" name="Text 13"/>
          <p:cNvSpPr/>
          <p:nvPr/>
        </p:nvSpPr>
        <p:spPr>
          <a:xfrm>
            <a:off x="4617720" y="3520440"/>
            <a:ext cx="2926080" cy="502920"/>
          </a:xfrm>
          <a:prstGeom prst="rect">
            <a:avLst/>
          </a:prstGeom>
          <a:noFill/>
          <a:ln/>
        </p:spPr>
        <p:txBody>
          <a:bodyPr wrap="square" rtlCol="0" anchor="ctr"/>
          <a:lstStyle/>
          <a:p>
            <a:pPr marL="0" indent="0">
              <a:buNone/>
            </a:pPr>
            <a:r>
              <a:rPr lang="en-US" sz="1450" b="1" dirty="0">
                <a:solidFill>
                  <a:srgbClr val="1E2761"/>
                </a:solidFill>
                <a:latin typeface="Cambria" pitchFamily="34" charset="0"/>
                <a:ea typeface="Cambria" pitchFamily="34" charset="-122"/>
                <a:cs typeface="Cambria" pitchFamily="34" charset="-120"/>
              </a:rPr>
              <a:t>Shadow authority elections</a:t>
            </a:r>
            <a:endParaRPr lang="en-US" sz="1450" dirty="0"/>
          </a:p>
        </p:txBody>
      </p:sp>
      <p:sp>
        <p:nvSpPr>
          <p:cNvPr id="17" name="Text 14"/>
          <p:cNvSpPr/>
          <p:nvPr/>
        </p:nvSpPr>
        <p:spPr>
          <a:xfrm>
            <a:off x="4617720" y="4023360"/>
            <a:ext cx="2926080" cy="1508760"/>
          </a:xfrm>
          <a:prstGeom prst="rect">
            <a:avLst/>
          </a:prstGeom>
          <a:noFill/>
          <a:ln/>
        </p:spPr>
        <p:txBody>
          <a:bodyPr wrap="square" rtlCol="0" anchor="ctr"/>
          <a:lstStyle/>
          <a:p>
            <a:pPr marL="0" indent="0">
              <a:lnSpc>
                <a:spcPct val="120000"/>
              </a:lnSpc>
              <a:buNone/>
            </a:pPr>
            <a:r>
              <a:rPr lang="en-US" sz="1100" dirty="0">
                <a:solidFill>
                  <a:srgbClr val="1B1F2A"/>
                </a:solidFill>
                <a:latin typeface="Calibri" pitchFamily="34" charset="0"/>
                <a:ea typeface="Calibri" pitchFamily="34" charset="-122"/>
                <a:cs typeface="Calibri" pitchFamily="34" charset="-120"/>
              </a:rPr>
              <a:t>Elections held for councillors of the four new unitary councils, who sit as 'shadow authorities' alongside existing councils.</a:t>
            </a:r>
            <a:endParaRPr lang="en-US" sz="1100" dirty="0"/>
          </a:p>
        </p:txBody>
      </p:sp>
      <p:sp>
        <p:nvSpPr>
          <p:cNvPr id="18" name="Shape 15"/>
          <p:cNvSpPr/>
          <p:nvPr/>
        </p:nvSpPr>
        <p:spPr>
          <a:xfrm>
            <a:off x="9884664" y="2889504"/>
            <a:ext cx="256032" cy="256032"/>
          </a:xfrm>
          <a:prstGeom prst="ellipse">
            <a:avLst/>
          </a:prstGeom>
          <a:solidFill>
            <a:srgbClr val="D98E2B"/>
          </a:solidFill>
          <a:ln w="25400">
            <a:solidFill>
              <a:srgbClr val="FFFFFF"/>
            </a:solidFill>
            <a:prstDash val="solid"/>
          </a:ln>
        </p:spPr>
        <p:txBody>
          <a:bodyPr/>
          <a:lstStyle/>
          <a:p>
            <a:endParaRPr lang="en-GB"/>
          </a:p>
        </p:txBody>
      </p:sp>
      <p:sp>
        <p:nvSpPr>
          <p:cNvPr id="19" name="Text 16"/>
          <p:cNvSpPr/>
          <p:nvPr/>
        </p:nvSpPr>
        <p:spPr>
          <a:xfrm>
            <a:off x="8778240" y="2011680"/>
            <a:ext cx="2468880" cy="365760"/>
          </a:xfrm>
          <a:prstGeom prst="rect">
            <a:avLst/>
          </a:prstGeom>
          <a:noFill/>
          <a:ln/>
        </p:spPr>
        <p:txBody>
          <a:bodyPr wrap="square" rtlCol="0" anchor="ctr"/>
          <a:lstStyle/>
          <a:p>
            <a:pPr marL="0" indent="0" algn="ctr">
              <a:buNone/>
            </a:pPr>
            <a:r>
              <a:rPr lang="en-US" sz="1500" b="1" dirty="0">
                <a:solidFill>
                  <a:srgbClr val="D98E2B"/>
                </a:solidFill>
                <a:latin typeface="Calibri" pitchFamily="34" charset="0"/>
                <a:ea typeface="Calibri" pitchFamily="34" charset="-122"/>
                <a:cs typeface="Calibri" pitchFamily="34" charset="-120"/>
              </a:rPr>
              <a:t>1 APR 2028</a:t>
            </a:r>
            <a:endParaRPr lang="en-US" sz="1500" dirty="0"/>
          </a:p>
        </p:txBody>
      </p:sp>
      <p:sp>
        <p:nvSpPr>
          <p:cNvPr id="20" name="Shape 17"/>
          <p:cNvSpPr/>
          <p:nvPr/>
        </p:nvSpPr>
        <p:spPr>
          <a:xfrm>
            <a:off x="8412480" y="3337560"/>
            <a:ext cx="3200400" cy="2331720"/>
          </a:xfrm>
          <a:prstGeom prst="roundRect">
            <a:avLst>
              <a:gd name="adj" fmla="val 3137"/>
            </a:avLst>
          </a:prstGeom>
          <a:solidFill>
            <a:srgbClr val="F5F7FA"/>
          </a:solidFill>
          <a:ln/>
        </p:spPr>
        <p:txBody>
          <a:bodyPr/>
          <a:lstStyle/>
          <a:p>
            <a:endParaRPr lang="en-GB"/>
          </a:p>
        </p:txBody>
      </p:sp>
      <p:sp>
        <p:nvSpPr>
          <p:cNvPr id="21" name="Text 18"/>
          <p:cNvSpPr/>
          <p:nvPr/>
        </p:nvSpPr>
        <p:spPr>
          <a:xfrm>
            <a:off x="8549640" y="3520440"/>
            <a:ext cx="2926080" cy="502920"/>
          </a:xfrm>
          <a:prstGeom prst="rect">
            <a:avLst/>
          </a:prstGeom>
          <a:noFill/>
          <a:ln/>
        </p:spPr>
        <p:txBody>
          <a:bodyPr wrap="square" rtlCol="0" anchor="ctr"/>
          <a:lstStyle/>
          <a:p>
            <a:pPr marL="0" indent="0">
              <a:buNone/>
            </a:pPr>
            <a:r>
              <a:rPr lang="en-US" sz="1450" b="1" dirty="0">
                <a:solidFill>
                  <a:srgbClr val="1E2761"/>
                </a:solidFill>
                <a:latin typeface="Cambria" pitchFamily="34" charset="0"/>
                <a:ea typeface="Cambria" pitchFamily="34" charset="-122"/>
                <a:cs typeface="Cambria" pitchFamily="34" charset="-120"/>
              </a:rPr>
              <a:t>New councils go live</a:t>
            </a:r>
            <a:endParaRPr lang="en-US" sz="1450" dirty="0"/>
          </a:p>
        </p:txBody>
      </p:sp>
      <p:sp>
        <p:nvSpPr>
          <p:cNvPr id="22" name="Text 19"/>
          <p:cNvSpPr/>
          <p:nvPr/>
        </p:nvSpPr>
        <p:spPr>
          <a:xfrm>
            <a:off x="8549640" y="4023360"/>
            <a:ext cx="2926080" cy="1508760"/>
          </a:xfrm>
          <a:prstGeom prst="rect">
            <a:avLst/>
          </a:prstGeom>
          <a:noFill/>
          <a:ln/>
        </p:spPr>
        <p:txBody>
          <a:bodyPr wrap="square" rtlCol="0" anchor="ctr"/>
          <a:lstStyle/>
          <a:p>
            <a:pPr marL="0" indent="0">
              <a:lnSpc>
                <a:spcPct val="120000"/>
              </a:lnSpc>
              <a:buNone/>
            </a:pPr>
            <a:r>
              <a:rPr lang="en-US" sz="1100" dirty="0">
                <a:solidFill>
                  <a:srgbClr val="1B1F2A"/>
                </a:solidFill>
                <a:latin typeface="Calibri" pitchFamily="34" charset="0"/>
                <a:ea typeface="Calibri" pitchFamily="34" charset="-122"/>
                <a:cs typeface="Calibri" pitchFamily="34" charset="-120"/>
              </a:rPr>
              <a:t>The county council and 10 district/borough councils are abolished. The four unitary councils take on all their functions.</a:t>
            </a:r>
            <a:endParaRPr lang="en-US" sz="1100" dirty="0"/>
          </a:p>
        </p:txBody>
      </p:sp>
      <p:sp>
        <p:nvSpPr>
          <p:cNvPr id="23" name="Text 20"/>
          <p:cNvSpPr/>
          <p:nvPr/>
        </p:nvSpPr>
        <p:spPr>
          <a:xfrm>
            <a:off x="548640" y="6355080"/>
            <a:ext cx="7315200" cy="320040"/>
          </a:xfrm>
          <a:prstGeom prst="rect">
            <a:avLst/>
          </a:prstGeom>
          <a:noFill/>
          <a:ln/>
        </p:spPr>
        <p:txBody>
          <a:bodyPr wrap="square" rtlCol="0" anchor="ctr"/>
          <a:lstStyle/>
          <a:p>
            <a:pPr marL="0" indent="0">
              <a:buNone/>
            </a:pPr>
            <a:r>
              <a:rPr lang="en-US" sz="1000" dirty="0">
                <a:solidFill>
                  <a:srgbClr val="A9B4C4"/>
                </a:solidFill>
                <a:latin typeface="Calibri" pitchFamily="34" charset="0"/>
                <a:ea typeface="Calibri" pitchFamily="34" charset="-122"/>
                <a:cs typeface="Calibri" pitchFamily="34" charset="-120"/>
              </a:rPr>
              <a:t>Hertfordshire Local Government Reorganisation  •  Update for Town &amp; Parish Clerks</a:t>
            </a:r>
            <a:endParaRPr lang="en-US" sz="1000" dirty="0"/>
          </a:p>
        </p:txBody>
      </p:sp>
      <p:sp>
        <p:nvSpPr>
          <p:cNvPr id="24" name="Text 21"/>
          <p:cNvSpPr/>
          <p:nvPr/>
        </p:nvSpPr>
        <p:spPr>
          <a:xfrm>
            <a:off x="11368735" y="6355080"/>
            <a:ext cx="548640" cy="320040"/>
          </a:xfrm>
          <a:prstGeom prst="rect">
            <a:avLst/>
          </a:prstGeom>
          <a:noFill/>
          <a:ln/>
        </p:spPr>
        <p:txBody>
          <a:bodyPr wrap="square" rtlCol="0" anchor="ctr"/>
          <a:lstStyle/>
          <a:p>
            <a:pPr marL="0" indent="0" algn="r">
              <a:buNone/>
            </a:pPr>
            <a:r>
              <a:rPr lang="en-US" sz="1000" dirty="0">
                <a:solidFill>
                  <a:srgbClr val="A9B4C4"/>
                </a:solidFill>
                <a:latin typeface="Calibri" pitchFamily="34" charset="0"/>
                <a:ea typeface="Calibri" pitchFamily="34" charset="-122"/>
                <a:cs typeface="Calibri" pitchFamily="34" charset="-120"/>
              </a:rPr>
              <a:t>04</a:t>
            </a: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rtlCol="0" anchor="ctr"/>
          <a:lstStyle/>
          <a:p>
            <a:pPr marL="0" indent="0">
              <a:buNone/>
            </a:pPr>
            <a:r>
              <a:rPr lang="en-US" sz="1300" b="1" kern="0" spc="200" dirty="0">
                <a:solidFill>
                  <a:srgbClr val="D98E2B"/>
                </a:solidFill>
                <a:latin typeface="Calibri" pitchFamily="34" charset="0"/>
                <a:ea typeface="Calibri" pitchFamily="34" charset="-122"/>
                <a:cs typeface="Calibri" pitchFamily="34" charset="-120"/>
              </a:rPr>
              <a:t>YOUR COUNCIL</a:t>
            </a:r>
            <a:endParaRPr lang="en-US" sz="1300" dirty="0"/>
          </a:p>
        </p:txBody>
      </p:sp>
      <p:sp>
        <p:nvSpPr>
          <p:cNvPr id="3" name="Text 1"/>
          <p:cNvSpPr/>
          <p:nvPr/>
        </p:nvSpPr>
        <p:spPr>
          <a:xfrm>
            <a:off x="548640" y="658368"/>
            <a:ext cx="10607040" cy="822960"/>
          </a:xfrm>
          <a:prstGeom prst="rect">
            <a:avLst/>
          </a:prstGeom>
          <a:noFill/>
          <a:ln/>
        </p:spPr>
        <p:txBody>
          <a:bodyPr wrap="square" rtlCol="0" anchor="ctr"/>
          <a:lstStyle/>
          <a:p>
            <a:pPr marL="0" indent="0">
              <a:buNone/>
            </a:pPr>
            <a:r>
              <a:rPr lang="en-US" sz="3000" b="1" dirty="0">
                <a:solidFill>
                  <a:srgbClr val="1E2761"/>
                </a:solidFill>
                <a:latin typeface="Cambria" pitchFamily="34" charset="0"/>
                <a:ea typeface="Cambria" pitchFamily="34" charset="-122"/>
                <a:cs typeface="Cambria" pitchFamily="34" charset="-120"/>
              </a:rPr>
              <a:t>Where your council stands</a:t>
            </a:r>
            <a:endParaRPr lang="en-US" sz="3000" dirty="0"/>
          </a:p>
        </p:txBody>
      </p:sp>
      <p:sp>
        <p:nvSpPr>
          <p:cNvPr id="4" name="Text 2"/>
          <p:cNvSpPr/>
          <p:nvPr/>
        </p:nvSpPr>
        <p:spPr>
          <a:xfrm>
            <a:off x="548640" y="1371600"/>
            <a:ext cx="10607040" cy="457200"/>
          </a:xfrm>
          <a:prstGeom prst="rect">
            <a:avLst/>
          </a:prstGeom>
          <a:noFill/>
          <a:ln/>
        </p:spPr>
        <p:txBody>
          <a:bodyPr wrap="square" rtlCol="0" anchor="ctr"/>
          <a:lstStyle/>
          <a:p>
            <a:pPr marL="0" indent="0">
              <a:buNone/>
            </a:pPr>
            <a:r>
              <a:rPr lang="en-US" sz="1400" dirty="0">
                <a:solidFill>
                  <a:srgbClr val="5A6472"/>
                </a:solidFill>
                <a:latin typeface="Calibri" pitchFamily="34" charset="0"/>
                <a:ea typeface="Calibri" pitchFamily="34" charset="-122"/>
                <a:cs typeface="Calibri" pitchFamily="34" charset="-120"/>
              </a:rPr>
              <a:t>The headline: town and parish councils are not being abolished</a:t>
            </a:r>
            <a:endParaRPr lang="en-US" sz="1400" dirty="0"/>
          </a:p>
        </p:txBody>
      </p:sp>
      <p:sp>
        <p:nvSpPr>
          <p:cNvPr id="5" name="Shape 3"/>
          <p:cNvSpPr/>
          <p:nvPr/>
        </p:nvSpPr>
        <p:spPr>
          <a:xfrm>
            <a:off x="10515600" y="502920"/>
            <a:ext cx="822960" cy="822960"/>
          </a:xfrm>
          <a:prstGeom prst="ellipse">
            <a:avLst/>
          </a:prstGeom>
          <a:solidFill>
            <a:srgbClr val="1E2761"/>
          </a:solidFill>
          <a:ln/>
        </p:spPr>
        <p:txBody>
          <a:bodyPr/>
          <a:lstStyle/>
          <a:p>
            <a:endParaRPr lang="en-GB"/>
          </a:p>
        </p:txBody>
      </p:sp>
      <p:pic>
        <p:nvPicPr>
          <p:cNvPr id="6" name="Image 0" descr="/home/claude/lgr_pptx/icon_shield.png"/>
          <p:cNvPicPr>
            <a:picLocks noChangeAspect="1"/>
          </p:cNvPicPr>
          <p:nvPr/>
        </p:nvPicPr>
        <p:blipFill>
          <a:blip r:embed="rId3"/>
          <a:stretch>
            <a:fillRect/>
          </a:stretch>
        </p:blipFill>
        <p:spPr>
          <a:xfrm>
            <a:off x="10729570" y="716890"/>
            <a:ext cx="395021" cy="395021"/>
          </a:xfrm>
          <a:prstGeom prst="rect">
            <a:avLst/>
          </a:prstGeom>
        </p:spPr>
      </p:pic>
      <p:sp>
        <p:nvSpPr>
          <p:cNvPr id="7" name="Shape 4"/>
          <p:cNvSpPr/>
          <p:nvPr/>
        </p:nvSpPr>
        <p:spPr>
          <a:xfrm>
            <a:off x="548640" y="2331720"/>
            <a:ext cx="6035040" cy="3566160"/>
          </a:xfrm>
          <a:prstGeom prst="roundRect">
            <a:avLst>
              <a:gd name="adj" fmla="val 2051"/>
            </a:avLst>
          </a:prstGeom>
          <a:solidFill>
            <a:srgbClr val="F5F7FA"/>
          </a:solidFill>
          <a:ln/>
        </p:spPr>
        <p:txBody>
          <a:bodyPr/>
          <a:lstStyle/>
          <a:p>
            <a:endParaRPr lang="en-GB"/>
          </a:p>
        </p:txBody>
      </p:sp>
      <p:sp>
        <p:nvSpPr>
          <p:cNvPr id="8" name="Text 5"/>
          <p:cNvSpPr/>
          <p:nvPr/>
        </p:nvSpPr>
        <p:spPr>
          <a:xfrm>
            <a:off x="868680" y="2560320"/>
            <a:ext cx="5486400" cy="365760"/>
          </a:xfrm>
          <a:prstGeom prst="rect">
            <a:avLst/>
          </a:prstGeom>
          <a:noFill/>
          <a:ln/>
        </p:spPr>
        <p:txBody>
          <a:bodyPr wrap="square" rtlCol="0" anchor="ctr"/>
          <a:lstStyle/>
          <a:p>
            <a:pPr marL="0" indent="0">
              <a:buNone/>
            </a:pPr>
            <a:r>
              <a:rPr lang="en-US" sz="1600" b="1" dirty="0">
                <a:solidFill>
                  <a:srgbClr val="1E2761"/>
                </a:solidFill>
                <a:latin typeface="Cambria" pitchFamily="34" charset="0"/>
                <a:ea typeface="Cambria" pitchFamily="34" charset="-122"/>
                <a:cs typeface="Cambria" pitchFamily="34" charset="-120"/>
              </a:rPr>
              <a:t>What stays the same</a:t>
            </a:r>
            <a:endParaRPr lang="en-US" sz="1600" dirty="0"/>
          </a:p>
        </p:txBody>
      </p:sp>
      <p:sp>
        <p:nvSpPr>
          <p:cNvPr id="9" name="Shape 6"/>
          <p:cNvSpPr/>
          <p:nvPr/>
        </p:nvSpPr>
        <p:spPr>
          <a:xfrm>
            <a:off x="868680" y="3063240"/>
            <a:ext cx="256032" cy="256032"/>
          </a:xfrm>
          <a:prstGeom prst="ellipse">
            <a:avLst/>
          </a:prstGeom>
          <a:solidFill>
            <a:srgbClr val="D98E2B"/>
          </a:solidFill>
          <a:ln/>
        </p:spPr>
        <p:txBody>
          <a:bodyPr/>
          <a:lstStyle/>
          <a:p>
            <a:endParaRPr lang="en-GB"/>
          </a:p>
        </p:txBody>
      </p:sp>
      <p:sp>
        <p:nvSpPr>
          <p:cNvPr id="10" name="Text 7"/>
          <p:cNvSpPr/>
          <p:nvPr/>
        </p:nvSpPr>
        <p:spPr>
          <a:xfrm>
            <a:off x="868680" y="3049524"/>
            <a:ext cx="256032" cy="256032"/>
          </a:xfrm>
          <a:prstGeom prst="rect">
            <a:avLst/>
          </a:prstGeom>
          <a:noFill/>
          <a:ln/>
        </p:spPr>
        <p:txBody>
          <a:bodyPr wrap="square"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a:t>
            </a:r>
            <a:endParaRPr lang="en-US" sz="1200" dirty="0"/>
          </a:p>
        </p:txBody>
      </p:sp>
      <p:sp>
        <p:nvSpPr>
          <p:cNvPr id="11" name="Text 8"/>
          <p:cNvSpPr/>
          <p:nvPr/>
        </p:nvSpPr>
        <p:spPr>
          <a:xfrm>
            <a:off x="1280160" y="2971800"/>
            <a:ext cx="5120640" cy="777240"/>
          </a:xfrm>
          <a:prstGeom prst="rect">
            <a:avLst/>
          </a:prstGeom>
          <a:noFill/>
          <a:ln/>
        </p:spPr>
        <p:txBody>
          <a:bodyPr wrap="square" rtlCol="0" anchor="ctr"/>
          <a:lstStyle/>
          <a:p>
            <a:pPr marL="0" indent="0">
              <a:lnSpc>
                <a:spcPct val="115000"/>
              </a:lnSpc>
              <a:buNone/>
            </a:pPr>
            <a:r>
              <a:rPr lang="en-US" sz="1200" dirty="0">
                <a:solidFill>
                  <a:srgbClr val="1B1F2A"/>
                </a:solidFill>
                <a:latin typeface="Calibri" pitchFamily="34" charset="0"/>
                <a:ea typeface="Calibri" pitchFamily="34" charset="-122"/>
                <a:cs typeface="Calibri" pitchFamily="34" charset="-120"/>
              </a:rPr>
              <a:t>You are not part of Local Government Reorganisation — LGR restructures the county and district/borough tier only.</a:t>
            </a:r>
            <a:endParaRPr lang="en-US" sz="1200" dirty="0"/>
          </a:p>
        </p:txBody>
      </p:sp>
      <p:sp>
        <p:nvSpPr>
          <p:cNvPr id="12" name="Shape 9"/>
          <p:cNvSpPr/>
          <p:nvPr/>
        </p:nvSpPr>
        <p:spPr>
          <a:xfrm>
            <a:off x="868680" y="3959352"/>
            <a:ext cx="256032" cy="256032"/>
          </a:xfrm>
          <a:prstGeom prst="ellipse">
            <a:avLst/>
          </a:prstGeom>
          <a:solidFill>
            <a:srgbClr val="D98E2B"/>
          </a:solidFill>
          <a:ln/>
        </p:spPr>
        <p:txBody>
          <a:bodyPr/>
          <a:lstStyle/>
          <a:p>
            <a:endParaRPr lang="en-GB"/>
          </a:p>
        </p:txBody>
      </p:sp>
      <p:sp>
        <p:nvSpPr>
          <p:cNvPr id="13" name="Text 10"/>
          <p:cNvSpPr/>
          <p:nvPr/>
        </p:nvSpPr>
        <p:spPr>
          <a:xfrm>
            <a:off x="868680" y="3945636"/>
            <a:ext cx="256032" cy="256032"/>
          </a:xfrm>
          <a:prstGeom prst="rect">
            <a:avLst/>
          </a:prstGeom>
          <a:noFill/>
          <a:ln/>
        </p:spPr>
        <p:txBody>
          <a:bodyPr wrap="square"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a:t>
            </a:r>
            <a:endParaRPr lang="en-US" sz="1200" dirty="0"/>
          </a:p>
        </p:txBody>
      </p:sp>
      <p:sp>
        <p:nvSpPr>
          <p:cNvPr id="14" name="Text 11"/>
          <p:cNvSpPr/>
          <p:nvPr/>
        </p:nvSpPr>
        <p:spPr>
          <a:xfrm>
            <a:off x="1280160" y="3867912"/>
            <a:ext cx="5120640" cy="777240"/>
          </a:xfrm>
          <a:prstGeom prst="rect">
            <a:avLst/>
          </a:prstGeom>
          <a:noFill/>
          <a:ln/>
        </p:spPr>
        <p:txBody>
          <a:bodyPr wrap="square" rtlCol="0" anchor="ctr"/>
          <a:lstStyle/>
          <a:p>
            <a:pPr marL="0" indent="0">
              <a:lnSpc>
                <a:spcPct val="115000"/>
              </a:lnSpc>
              <a:buNone/>
            </a:pPr>
            <a:r>
              <a:rPr lang="en-US" sz="1200" dirty="0">
                <a:solidFill>
                  <a:srgbClr val="1B1F2A"/>
                </a:solidFill>
                <a:latin typeface="Calibri" pitchFamily="34" charset="0"/>
                <a:ea typeface="Calibri" pitchFamily="34" charset="-122"/>
                <a:cs typeface="Calibri" pitchFamily="34" charset="-120"/>
              </a:rPr>
              <a:t>Your council keeps its existing legal status, functions and precept-raising power.</a:t>
            </a:r>
            <a:endParaRPr lang="en-US" sz="1200" dirty="0"/>
          </a:p>
        </p:txBody>
      </p:sp>
      <p:sp>
        <p:nvSpPr>
          <p:cNvPr id="15" name="Shape 12"/>
          <p:cNvSpPr/>
          <p:nvPr/>
        </p:nvSpPr>
        <p:spPr>
          <a:xfrm>
            <a:off x="868680" y="4855464"/>
            <a:ext cx="256032" cy="256032"/>
          </a:xfrm>
          <a:prstGeom prst="ellipse">
            <a:avLst/>
          </a:prstGeom>
          <a:solidFill>
            <a:srgbClr val="D98E2B"/>
          </a:solidFill>
          <a:ln/>
        </p:spPr>
        <p:txBody>
          <a:bodyPr/>
          <a:lstStyle/>
          <a:p>
            <a:endParaRPr lang="en-GB"/>
          </a:p>
        </p:txBody>
      </p:sp>
      <p:sp>
        <p:nvSpPr>
          <p:cNvPr id="16" name="Text 13"/>
          <p:cNvSpPr/>
          <p:nvPr/>
        </p:nvSpPr>
        <p:spPr>
          <a:xfrm>
            <a:off x="868680" y="4841748"/>
            <a:ext cx="256032" cy="256032"/>
          </a:xfrm>
          <a:prstGeom prst="rect">
            <a:avLst/>
          </a:prstGeom>
          <a:noFill/>
          <a:ln/>
        </p:spPr>
        <p:txBody>
          <a:bodyPr wrap="square"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a:t>
            </a:r>
            <a:endParaRPr lang="en-US" sz="1200" dirty="0"/>
          </a:p>
        </p:txBody>
      </p:sp>
      <p:sp>
        <p:nvSpPr>
          <p:cNvPr id="17" name="Text 14"/>
          <p:cNvSpPr/>
          <p:nvPr/>
        </p:nvSpPr>
        <p:spPr>
          <a:xfrm>
            <a:off x="1280160" y="4764024"/>
            <a:ext cx="5120640" cy="777240"/>
          </a:xfrm>
          <a:prstGeom prst="rect">
            <a:avLst/>
          </a:prstGeom>
          <a:noFill/>
          <a:ln/>
        </p:spPr>
        <p:txBody>
          <a:bodyPr wrap="square" rtlCol="0" anchor="ctr"/>
          <a:lstStyle/>
          <a:p>
            <a:pPr marL="0" indent="0">
              <a:lnSpc>
                <a:spcPct val="115000"/>
              </a:lnSpc>
              <a:buNone/>
            </a:pPr>
            <a:r>
              <a:rPr lang="en-US" sz="1200" dirty="0">
                <a:solidFill>
                  <a:srgbClr val="1B1F2A"/>
                </a:solidFill>
                <a:latin typeface="Calibri" pitchFamily="34" charset="0"/>
                <a:ea typeface="Calibri" pitchFamily="34" charset="-122"/>
                <a:cs typeface="Calibri" pitchFamily="34" charset="-120"/>
              </a:rPr>
              <a:t>You remain the first tier of local democracy, closest to residents on the ground.</a:t>
            </a:r>
            <a:endParaRPr lang="en-US" sz="1200" dirty="0"/>
          </a:p>
        </p:txBody>
      </p:sp>
      <p:sp>
        <p:nvSpPr>
          <p:cNvPr id="18" name="Shape 15"/>
          <p:cNvSpPr/>
          <p:nvPr/>
        </p:nvSpPr>
        <p:spPr>
          <a:xfrm>
            <a:off x="6766560" y="2331720"/>
            <a:ext cx="4892040" cy="3566160"/>
          </a:xfrm>
          <a:prstGeom prst="roundRect">
            <a:avLst>
              <a:gd name="adj" fmla="val 2051"/>
            </a:avLst>
          </a:prstGeom>
          <a:solidFill>
            <a:srgbClr val="1E2761"/>
          </a:solidFill>
          <a:ln/>
        </p:spPr>
        <p:txBody>
          <a:bodyPr/>
          <a:lstStyle/>
          <a:p>
            <a:endParaRPr lang="en-GB"/>
          </a:p>
        </p:txBody>
      </p:sp>
      <p:sp>
        <p:nvSpPr>
          <p:cNvPr id="19" name="Text 16"/>
          <p:cNvSpPr/>
          <p:nvPr/>
        </p:nvSpPr>
        <p:spPr>
          <a:xfrm>
            <a:off x="7086600" y="2560320"/>
            <a:ext cx="4389120" cy="365760"/>
          </a:xfrm>
          <a:prstGeom prst="rect">
            <a:avLst/>
          </a:prstGeom>
          <a:noFill/>
          <a:ln/>
        </p:spPr>
        <p:txBody>
          <a:bodyPr wrap="square" rtlCol="0" anchor="ctr"/>
          <a:lstStyle/>
          <a:p>
            <a:pPr marL="0" indent="0">
              <a:buNone/>
            </a:pPr>
            <a:r>
              <a:rPr lang="en-US" sz="1600" b="1" dirty="0">
                <a:solidFill>
                  <a:srgbClr val="FFFFFF"/>
                </a:solidFill>
                <a:latin typeface="Cambria" pitchFamily="34" charset="0"/>
                <a:ea typeface="Cambria" pitchFamily="34" charset="-122"/>
                <a:cs typeface="Cambria" pitchFamily="34" charset="-120"/>
              </a:rPr>
              <a:t>What will change around you</a:t>
            </a:r>
            <a:endParaRPr lang="en-US" sz="1600" dirty="0"/>
          </a:p>
        </p:txBody>
      </p:sp>
      <p:sp>
        <p:nvSpPr>
          <p:cNvPr id="20" name="Shape 17"/>
          <p:cNvSpPr/>
          <p:nvPr/>
        </p:nvSpPr>
        <p:spPr>
          <a:xfrm>
            <a:off x="7086600" y="3063240"/>
            <a:ext cx="219456" cy="219456"/>
          </a:xfrm>
          <a:prstGeom prst="ellipse">
            <a:avLst/>
          </a:prstGeom>
          <a:solidFill>
            <a:srgbClr val="D98E2B"/>
          </a:solidFill>
          <a:ln/>
        </p:spPr>
        <p:txBody>
          <a:bodyPr/>
          <a:lstStyle/>
          <a:p>
            <a:endParaRPr lang="en-GB"/>
          </a:p>
        </p:txBody>
      </p:sp>
      <p:sp>
        <p:nvSpPr>
          <p:cNvPr id="21" name="Text 18"/>
          <p:cNvSpPr/>
          <p:nvPr/>
        </p:nvSpPr>
        <p:spPr>
          <a:xfrm>
            <a:off x="7452360" y="2953512"/>
            <a:ext cx="4114800" cy="868680"/>
          </a:xfrm>
          <a:prstGeom prst="rect">
            <a:avLst/>
          </a:prstGeom>
          <a:noFill/>
          <a:ln/>
        </p:spPr>
        <p:txBody>
          <a:bodyPr wrap="square" rtlCol="0" anchor="ctr"/>
          <a:lstStyle/>
          <a:p>
            <a:pPr marL="0" indent="0">
              <a:lnSpc>
                <a:spcPct val="115000"/>
              </a:lnSpc>
              <a:buNone/>
            </a:pPr>
            <a:r>
              <a:rPr lang="en-US" sz="1150" dirty="0">
                <a:solidFill>
                  <a:srgbClr val="CADCFC"/>
                </a:solidFill>
                <a:latin typeface="Calibri" pitchFamily="34" charset="0"/>
                <a:ea typeface="Calibri" pitchFamily="34" charset="-122"/>
                <a:cs typeface="Calibri" pitchFamily="34" charset="-120"/>
              </a:rPr>
              <a:t>Who you liaise with for planning, highways and licensing will change once the new unitary is live.</a:t>
            </a:r>
            <a:endParaRPr lang="en-US" sz="1150" dirty="0"/>
          </a:p>
        </p:txBody>
      </p:sp>
      <p:sp>
        <p:nvSpPr>
          <p:cNvPr id="22" name="Shape 19"/>
          <p:cNvSpPr/>
          <p:nvPr/>
        </p:nvSpPr>
        <p:spPr>
          <a:xfrm>
            <a:off x="7086600" y="3959352"/>
            <a:ext cx="219456" cy="219456"/>
          </a:xfrm>
          <a:prstGeom prst="ellipse">
            <a:avLst/>
          </a:prstGeom>
          <a:solidFill>
            <a:srgbClr val="D98E2B"/>
          </a:solidFill>
          <a:ln/>
        </p:spPr>
        <p:txBody>
          <a:bodyPr/>
          <a:lstStyle/>
          <a:p>
            <a:endParaRPr lang="en-GB"/>
          </a:p>
        </p:txBody>
      </p:sp>
      <p:sp>
        <p:nvSpPr>
          <p:cNvPr id="23" name="Text 20"/>
          <p:cNvSpPr/>
          <p:nvPr/>
        </p:nvSpPr>
        <p:spPr>
          <a:xfrm>
            <a:off x="7452360" y="3849624"/>
            <a:ext cx="4114800" cy="868680"/>
          </a:xfrm>
          <a:prstGeom prst="rect">
            <a:avLst/>
          </a:prstGeom>
          <a:noFill/>
          <a:ln/>
        </p:spPr>
        <p:txBody>
          <a:bodyPr wrap="square" rtlCol="0" anchor="ctr"/>
          <a:lstStyle/>
          <a:p>
            <a:pPr marL="0" indent="0">
              <a:lnSpc>
                <a:spcPct val="115000"/>
              </a:lnSpc>
              <a:buNone/>
            </a:pPr>
            <a:r>
              <a:rPr lang="en-US" sz="1150" dirty="0">
                <a:solidFill>
                  <a:srgbClr val="CADCFC"/>
                </a:solidFill>
                <a:latin typeface="Calibri" pitchFamily="34" charset="0"/>
                <a:ea typeface="Calibri" pitchFamily="34" charset="-122"/>
                <a:cs typeface="Calibri" pitchFamily="34" charset="-120"/>
              </a:rPr>
              <a:t>Service level agreements and grant arrangements with your district/borough will need re-establishing with the new unitary.</a:t>
            </a:r>
            <a:endParaRPr lang="en-US" sz="1150" dirty="0"/>
          </a:p>
        </p:txBody>
      </p:sp>
      <p:sp>
        <p:nvSpPr>
          <p:cNvPr id="24" name="Shape 21"/>
          <p:cNvSpPr/>
          <p:nvPr/>
        </p:nvSpPr>
        <p:spPr>
          <a:xfrm>
            <a:off x="7086600" y="4855464"/>
            <a:ext cx="219456" cy="219456"/>
          </a:xfrm>
          <a:prstGeom prst="ellipse">
            <a:avLst/>
          </a:prstGeom>
          <a:solidFill>
            <a:srgbClr val="D98E2B"/>
          </a:solidFill>
          <a:ln/>
        </p:spPr>
        <p:txBody>
          <a:bodyPr/>
          <a:lstStyle/>
          <a:p>
            <a:endParaRPr lang="en-GB"/>
          </a:p>
        </p:txBody>
      </p:sp>
      <p:sp>
        <p:nvSpPr>
          <p:cNvPr id="25" name="Text 22"/>
          <p:cNvSpPr/>
          <p:nvPr/>
        </p:nvSpPr>
        <p:spPr>
          <a:xfrm>
            <a:off x="7452360" y="4745736"/>
            <a:ext cx="4114800" cy="868680"/>
          </a:xfrm>
          <a:prstGeom prst="rect">
            <a:avLst/>
          </a:prstGeom>
          <a:noFill/>
          <a:ln/>
        </p:spPr>
        <p:txBody>
          <a:bodyPr wrap="square" rtlCol="0" anchor="ctr"/>
          <a:lstStyle/>
          <a:p>
            <a:pPr marL="0" indent="0">
              <a:lnSpc>
                <a:spcPct val="115000"/>
              </a:lnSpc>
              <a:buNone/>
            </a:pPr>
            <a:r>
              <a:rPr lang="en-US" sz="1150" dirty="0">
                <a:solidFill>
                  <a:srgbClr val="CADCFC"/>
                </a:solidFill>
                <a:latin typeface="Calibri" pitchFamily="34" charset="0"/>
                <a:ea typeface="Calibri" pitchFamily="34" charset="-122"/>
                <a:cs typeface="Calibri" pitchFamily="34" charset="-120"/>
              </a:rPr>
              <a:t>Some parish/town boundaries and arrangements are being reviewed now, ahead of the changeover (see next slide).</a:t>
            </a:r>
            <a:endParaRPr lang="en-US" sz="1150" dirty="0"/>
          </a:p>
        </p:txBody>
      </p:sp>
      <p:sp>
        <p:nvSpPr>
          <p:cNvPr id="26" name="Text 23"/>
          <p:cNvSpPr/>
          <p:nvPr/>
        </p:nvSpPr>
        <p:spPr>
          <a:xfrm>
            <a:off x="548640" y="6355080"/>
            <a:ext cx="7315200" cy="320040"/>
          </a:xfrm>
          <a:prstGeom prst="rect">
            <a:avLst/>
          </a:prstGeom>
          <a:noFill/>
          <a:ln/>
        </p:spPr>
        <p:txBody>
          <a:bodyPr wrap="square" rtlCol="0" anchor="ctr"/>
          <a:lstStyle/>
          <a:p>
            <a:pPr marL="0" indent="0">
              <a:buNone/>
            </a:pPr>
            <a:r>
              <a:rPr lang="en-US" sz="1000" dirty="0">
                <a:solidFill>
                  <a:srgbClr val="A9B4C4"/>
                </a:solidFill>
                <a:latin typeface="Calibri" pitchFamily="34" charset="0"/>
                <a:ea typeface="Calibri" pitchFamily="34" charset="-122"/>
                <a:cs typeface="Calibri" pitchFamily="34" charset="-120"/>
              </a:rPr>
              <a:t>Hertfordshire Local Government Reorganisation  •  Update for Town &amp; Parish Clerks</a:t>
            </a:r>
            <a:endParaRPr lang="en-US" sz="1000" dirty="0"/>
          </a:p>
        </p:txBody>
      </p:sp>
      <p:sp>
        <p:nvSpPr>
          <p:cNvPr id="27" name="Text 24"/>
          <p:cNvSpPr/>
          <p:nvPr/>
        </p:nvSpPr>
        <p:spPr>
          <a:xfrm>
            <a:off x="11368735" y="6355080"/>
            <a:ext cx="548640" cy="320040"/>
          </a:xfrm>
          <a:prstGeom prst="rect">
            <a:avLst/>
          </a:prstGeom>
          <a:noFill/>
          <a:ln/>
        </p:spPr>
        <p:txBody>
          <a:bodyPr wrap="square" rtlCol="0" anchor="ctr"/>
          <a:lstStyle/>
          <a:p>
            <a:pPr marL="0" indent="0" algn="r">
              <a:buNone/>
            </a:pPr>
            <a:r>
              <a:rPr lang="en-US" sz="1000" dirty="0">
                <a:solidFill>
                  <a:srgbClr val="A9B4C4"/>
                </a:solidFill>
                <a:latin typeface="Calibri" pitchFamily="34" charset="0"/>
                <a:ea typeface="Calibri" pitchFamily="34" charset="-122"/>
                <a:cs typeface="Calibri" pitchFamily="34" charset="-120"/>
              </a:rPr>
              <a:t>05</a:t>
            </a:r>
            <a:endParaRPr lang="en-US"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rtlCol="0" anchor="ctr"/>
          <a:lstStyle/>
          <a:p>
            <a:pPr marL="0" indent="0">
              <a:buNone/>
            </a:pPr>
            <a:r>
              <a:rPr lang="en-US" sz="1300" b="1" kern="0" spc="200" dirty="0">
                <a:solidFill>
                  <a:srgbClr val="D98E2B"/>
                </a:solidFill>
                <a:latin typeface="Calibri" pitchFamily="34" charset="0"/>
                <a:ea typeface="Calibri" pitchFamily="34" charset="-122"/>
                <a:cs typeface="Calibri" pitchFamily="34" charset="-120"/>
              </a:rPr>
              <a:t>ACT NOW</a:t>
            </a:r>
            <a:endParaRPr lang="en-US" sz="1300" dirty="0"/>
          </a:p>
        </p:txBody>
      </p:sp>
      <p:sp>
        <p:nvSpPr>
          <p:cNvPr id="3" name="Text 1"/>
          <p:cNvSpPr/>
          <p:nvPr/>
        </p:nvSpPr>
        <p:spPr>
          <a:xfrm>
            <a:off x="548640" y="658368"/>
            <a:ext cx="10607040" cy="822960"/>
          </a:xfrm>
          <a:prstGeom prst="rect">
            <a:avLst/>
          </a:prstGeom>
          <a:noFill/>
          <a:ln/>
        </p:spPr>
        <p:txBody>
          <a:bodyPr wrap="square" rtlCol="0" anchor="ctr"/>
          <a:lstStyle/>
          <a:p>
            <a:pPr marL="0" indent="0">
              <a:buNone/>
            </a:pPr>
            <a:r>
              <a:rPr lang="en-US" sz="3000" b="1" dirty="0">
                <a:solidFill>
                  <a:srgbClr val="1E2761"/>
                </a:solidFill>
                <a:latin typeface="Cambria" pitchFamily="34" charset="0"/>
                <a:ea typeface="Cambria" pitchFamily="34" charset="-122"/>
                <a:cs typeface="Cambria" pitchFamily="34" charset="-120"/>
              </a:rPr>
              <a:t>Community Governance Reviews under way</a:t>
            </a:r>
            <a:endParaRPr lang="en-US" sz="3000" dirty="0"/>
          </a:p>
        </p:txBody>
      </p:sp>
      <p:sp>
        <p:nvSpPr>
          <p:cNvPr id="4" name="Text 2"/>
          <p:cNvSpPr/>
          <p:nvPr/>
        </p:nvSpPr>
        <p:spPr>
          <a:xfrm>
            <a:off x="548640" y="1371600"/>
            <a:ext cx="10607040" cy="457200"/>
          </a:xfrm>
          <a:prstGeom prst="rect">
            <a:avLst/>
          </a:prstGeom>
          <a:noFill/>
          <a:ln/>
        </p:spPr>
        <p:txBody>
          <a:bodyPr wrap="square" rtlCol="0" anchor="ctr"/>
          <a:lstStyle/>
          <a:p>
            <a:pPr marL="0" indent="0">
              <a:buNone/>
            </a:pPr>
            <a:r>
              <a:rPr lang="en-US" sz="1400" dirty="0">
                <a:solidFill>
                  <a:srgbClr val="5A6472"/>
                </a:solidFill>
                <a:latin typeface="Calibri" pitchFamily="34" charset="0"/>
                <a:ea typeface="Calibri" pitchFamily="34" charset="-122"/>
                <a:cs typeface="Calibri" pitchFamily="34" charset="-120"/>
              </a:rPr>
              <a:t>Some districts are reviewing parish arrangements ahead of 2028</a:t>
            </a:r>
            <a:endParaRPr lang="en-US" sz="1400" dirty="0"/>
          </a:p>
        </p:txBody>
      </p:sp>
      <p:sp>
        <p:nvSpPr>
          <p:cNvPr id="5" name="Shape 3"/>
          <p:cNvSpPr/>
          <p:nvPr/>
        </p:nvSpPr>
        <p:spPr>
          <a:xfrm>
            <a:off x="10515600" y="502920"/>
            <a:ext cx="822960" cy="822960"/>
          </a:xfrm>
          <a:prstGeom prst="ellipse">
            <a:avLst/>
          </a:prstGeom>
          <a:solidFill>
            <a:srgbClr val="1E2761"/>
          </a:solidFill>
          <a:ln/>
        </p:spPr>
        <p:txBody>
          <a:bodyPr/>
          <a:lstStyle/>
          <a:p>
            <a:endParaRPr lang="en-GB"/>
          </a:p>
        </p:txBody>
      </p:sp>
      <p:pic>
        <p:nvPicPr>
          <p:cNvPr id="6" name="Image 0" descr="/home/claude/lgr_pptx/icon_clipboardlist.png"/>
          <p:cNvPicPr>
            <a:picLocks noChangeAspect="1"/>
          </p:cNvPicPr>
          <p:nvPr/>
        </p:nvPicPr>
        <p:blipFill>
          <a:blip r:embed="rId3"/>
          <a:stretch>
            <a:fillRect/>
          </a:stretch>
        </p:blipFill>
        <p:spPr>
          <a:xfrm>
            <a:off x="10729570" y="716890"/>
            <a:ext cx="395021" cy="395021"/>
          </a:xfrm>
          <a:prstGeom prst="rect">
            <a:avLst/>
          </a:prstGeom>
        </p:spPr>
      </p:pic>
      <p:sp>
        <p:nvSpPr>
          <p:cNvPr id="7" name="Text 4"/>
          <p:cNvSpPr/>
          <p:nvPr/>
        </p:nvSpPr>
        <p:spPr>
          <a:xfrm>
            <a:off x="548640" y="2286000"/>
            <a:ext cx="10332720" cy="685800"/>
          </a:xfrm>
          <a:prstGeom prst="rect">
            <a:avLst/>
          </a:prstGeom>
          <a:noFill/>
          <a:ln/>
        </p:spPr>
        <p:txBody>
          <a:bodyPr wrap="square" rtlCol="0" anchor="ctr"/>
          <a:lstStyle/>
          <a:p>
            <a:pPr marL="0" indent="0">
              <a:lnSpc>
                <a:spcPct val="120000"/>
              </a:lnSpc>
              <a:buNone/>
            </a:pPr>
            <a:r>
              <a:rPr lang="en-US" sz="1250" dirty="0">
                <a:solidFill>
                  <a:srgbClr val="1B1F2A"/>
                </a:solidFill>
                <a:latin typeface="Calibri" pitchFamily="34" charset="0"/>
                <a:ea typeface="Calibri" pitchFamily="34" charset="-122"/>
                <a:cs typeface="Calibri" pitchFamily="34" charset="-120"/>
              </a:rPr>
              <a:t>A Community Governance Review (CGR) is the legal process a district or borough council can use to review parish/town ward boundaries, councillor numbers, election arrangements — and whether new parish councils should be created.</a:t>
            </a:r>
            <a:endParaRPr lang="en-US" sz="1250" dirty="0"/>
          </a:p>
        </p:txBody>
      </p:sp>
      <p:sp>
        <p:nvSpPr>
          <p:cNvPr id="8" name="Shape 5"/>
          <p:cNvSpPr/>
          <p:nvPr/>
        </p:nvSpPr>
        <p:spPr>
          <a:xfrm>
            <a:off x="548640" y="3246120"/>
            <a:ext cx="2514600" cy="2331720"/>
          </a:xfrm>
          <a:prstGeom prst="roundRect">
            <a:avLst>
              <a:gd name="adj" fmla="val 3137"/>
            </a:avLst>
          </a:prstGeom>
          <a:solidFill>
            <a:srgbClr val="F5F7FA"/>
          </a:solidFill>
          <a:ln/>
        </p:spPr>
        <p:txBody>
          <a:bodyPr/>
          <a:lstStyle/>
          <a:p>
            <a:endParaRPr lang="en-GB"/>
          </a:p>
        </p:txBody>
      </p:sp>
      <p:sp>
        <p:nvSpPr>
          <p:cNvPr id="9" name="Shape 6"/>
          <p:cNvSpPr/>
          <p:nvPr/>
        </p:nvSpPr>
        <p:spPr>
          <a:xfrm>
            <a:off x="548640" y="3246120"/>
            <a:ext cx="2514600" cy="502920"/>
          </a:xfrm>
          <a:prstGeom prst="rect">
            <a:avLst/>
          </a:prstGeom>
          <a:solidFill>
            <a:srgbClr val="1E2761"/>
          </a:solidFill>
          <a:ln/>
        </p:spPr>
        <p:txBody>
          <a:bodyPr/>
          <a:lstStyle/>
          <a:p>
            <a:endParaRPr lang="en-GB"/>
          </a:p>
        </p:txBody>
      </p:sp>
      <p:sp>
        <p:nvSpPr>
          <p:cNvPr id="10" name="Text 7"/>
          <p:cNvSpPr/>
          <p:nvPr/>
        </p:nvSpPr>
        <p:spPr>
          <a:xfrm>
            <a:off x="685800" y="3246120"/>
            <a:ext cx="2240280" cy="502920"/>
          </a:xfrm>
          <a:prstGeom prst="rect">
            <a:avLst/>
          </a:prstGeom>
          <a:noFill/>
          <a:ln/>
        </p:spPr>
        <p:txBody>
          <a:bodyPr wrap="square" rtlCol="0" anchor="ctr"/>
          <a:lstStyle/>
          <a:p>
            <a:pPr marL="0" indent="0">
              <a:buNone/>
            </a:pPr>
            <a:r>
              <a:rPr lang="en-US" sz="1300" b="1" dirty="0">
                <a:solidFill>
                  <a:srgbClr val="FFFFFF"/>
                </a:solidFill>
                <a:latin typeface="Cambria" pitchFamily="34" charset="0"/>
                <a:ea typeface="Cambria" pitchFamily="34" charset="-122"/>
                <a:cs typeface="Cambria" pitchFamily="34" charset="-120"/>
              </a:rPr>
              <a:t>North Herts</a:t>
            </a:r>
            <a:endParaRPr lang="en-US" sz="1300" dirty="0"/>
          </a:p>
        </p:txBody>
      </p:sp>
      <p:sp>
        <p:nvSpPr>
          <p:cNvPr id="11" name="Text 8"/>
          <p:cNvSpPr/>
          <p:nvPr/>
        </p:nvSpPr>
        <p:spPr>
          <a:xfrm>
            <a:off x="731520" y="3886200"/>
            <a:ext cx="2148840" cy="1554480"/>
          </a:xfrm>
          <a:prstGeom prst="rect">
            <a:avLst/>
          </a:prstGeom>
          <a:noFill/>
          <a:ln/>
        </p:spPr>
        <p:txBody>
          <a:bodyPr wrap="square" rtlCol="0" anchor="ctr"/>
          <a:lstStyle/>
          <a:p>
            <a:pPr marL="0" indent="0">
              <a:lnSpc>
                <a:spcPct val="120000"/>
              </a:lnSpc>
              <a:buNone/>
            </a:pPr>
            <a:r>
              <a:rPr lang="en-US" sz="1050" dirty="0">
                <a:solidFill>
                  <a:srgbClr val="1B1F2A"/>
                </a:solidFill>
                <a:latin typeface="Calibri" pitchFamily="34" charset="0"/>
                <a:ea typeface="Calibri" pitchFamily="34" charset="-122"/>
                <a:cs typeface="Calibri" pitchFamily="34" charset="-120"/>
              </a:rPr>
              <a:t>CGR completed: parish councillor numbers reduced 12→9 in one parish; ward boundary changes agreed.</a:t>
            </a:r>
            <a:endParaRPr lang="en-US" sz="1050" dirty="0"/>
          </a:p>
        </p:txBody>
      </p:sp>
      <p:sp>
        <p:nvSpPr>
          <p:cNvPr id="12" name="Shape 9"/>
          <p:cNvSpPr/>
          <p:nvPr/>
        </p:nvSpPr>
        <p:spPr>
          <a:xfrm>
            <a:off x="3264408" y="3246120"/>
            <a:ext cx="2514600" cy="2331720"/>
          </a:xfrm>
          <a:prstGeom prst="roundRect">
            <a:avLst>
              <a:gd name="adj" fmla="val 3137"/>
            </a:avLst>
          </a:prstGeom>
          <a:solidFill>
            <a:srgbClr val="F5F7FA"/>
          </a:solidFill>
          <a:ln/>
        </p:spPr>
        <p:txBody>
          <a:bodyPr/>
          <a:lstStyle/>
          <a:p>
            <a:endParaRPr lang="en-GB"/>
          </a:p>
        </p:txBody>
      </p:sp>
      <p:sp>
        <p:nvSpPr>
          <p:cNvPr id="13" name="Shape 10"/>
          <p:cNvSpPr/>
          <p:nvPr/>
        </p:nvSpPr>
        <p:spPr>
          <a:xfrm>
            <a:off x="3264408" y="3246120"/>
            <a:ext cx="2514600" cy="502920"/>
          </a:xfrm>
          <a:prstGeom prst="rect">
            <a:avLst/>
          </a:prstGeom>
          <a:solidFill>
            <a:srgbClr val="1E2761"/>
          </a:solidFill>
          <a:ln/>
        </p:spPr>
        <p:txBody>
          <a:bodyPr/>
          <a:lstStyle/>
          <a:p>
            <a:endParaRPr lang="en-GB"/>
          </a:p>
        </p:txBody>
      </p:sp>
      <p:sp>
        <p:nvSpPr>
          <p:cNvPr id="14" name="Text 11"/>
          <p:cNvSpPr/>
          <p:nvPr/>
        </p:nvSpPr>
        <p:spPr>
          <a:xfrm>
            <a:off x="3401568" y="3246120"/>
            <a:ext cx="2240280" cy="502920"/>
          </a:xfrm>
          <a:prstGeom prst="rect">
            <a:avLst/>
          </a:prstGeom>
          <a:noFill/>
          <a:ln/>
        </p:spPr>
        <p:txBody>
          <a:bodyPr wrap="square" rtlCol="0" anchor="ctr"/>
          <a:lstStyle/>
          <a:p>
            <a:pPr marL="0" indent="0">
              <a:buNone/>
            </a:pPr>
            <a:r>
              <a:rPr lang="en-US" sz="1300" b="1" dirty="0">
                <a:solidFill>
                  <a:srgbClr val="FFFFFF"/>
                </a:solidFill>
                <a:latin typeface="Cambria" pitchFamily="34" charset="0"/>
                <a:ea typeface="Cambria" pitchFamily="34" charset="-122"/>
                <a:cs typeface="Cambria" pitchFamily="34" charset="-120"/>
              </a:rPr>
              <a:t>St Albans</a:t>
            </a:r>
            <a:endParaRPr lang="en-US" sz="1300" dirty="0"/>
          </a:p>
        </p:txBody>
      </p:sp>
      <p:sp>
        <p:nvSpPr>
          <p:cNvPr id="15" name="Text 12"/>
          <p:cNvSpPr/>
          <p:nvPr/>
        </p:nvSpPr>
        <p:spPr>
          <a:xfrm>
            <a:off x="3447288" y="3886200"/>
            <a:ext cx="2148840" cy="1554480"/>
          </a:xfrm>
          <a:prstGeom prst="rect">
            <a:avLst/>
          </a:prstGeom>
          <a:noFill/>
          <a:ln/>
        </p:spPr>
        <p:txBody>
          <a:bodyPr wrap="square" rtlCol="0" anchor="ctr"/>
          <a:lstStyle/>
          <a:p>
            <a:pPr marL="0" indent="0">
              <a:lnSpc>
                <a:spcPct val="120000"/>
              </a:lnSpc>
              <a:buNone/>
            </a:pPr>
            <a:r>
              <a:rPr lang="en-US" sz="1050" dirty="0">
                <a:solidFill>
                  <a:srgbClr val="1B1F2A"/>
                </a:solidFill>
                <a:latin typeface="Calibri" pitchFamily="34" charset="0"/>
                <a:ea typeface="Calibri" pitchFamily="34" charset="-122"/>
                <a:cs typeface="Calibri" pitchFamily="34" charset="-120"/>
              </a:rPr>
              <a:t>Decision taken 15 Jul 2026 to create a brand-new parish council for central St Albans.</a:t>
            </a:r>
            <a:endParaRPr lang="en-US" sz="1050" dirty="0"/>
          </a:p>
        </p:txBody>
      </p:sp>
      <p:sp>
        <p:nvSpPr>
          <p:cNvPr id="16" name="Shape 13"/>
          <p:cNvSpPr/>
          <p:nvPr/>
        </p:nvSpPr>
        <p:spPr>
          <a:xfrm>
            <a:off x="5980176" y="3246120"/>
            <a:ext cx="2514600" cy="2331720"/>
          </a:xfrm>
          <a:prstGeom prst="roundRect">
            <a:avLst>
              <a:gd name="adj" fmla="val 3137"/>
            </a:avLst>
          </a:prstGeom>
          <a:solidFill>
            <a:srgbClr val="F5F7FA"/>
          </a:solidFill>
          <a:ln/>
        </p:spPr>
        <p:txBody>
          <a:bodyPr/>
          <a:lstStyle/>
          <a:p>
            <a:endParaRPr lang="en-GB"/>
          </a:p>
        </p:txBody>
      </p:sp>
      <p:sp>
        <p:nvSpPr>
          <p:cNvPr id="17" name="Shape 14"/>
          <p:cNvSpPr/>
          <p:nvPr/>
        </p:nvSpPr>
        <p:spPr>
          <a:xfrm>
            <a:off x="5980176" y="3246120"/>
            <a:ext cx="2514600" cy="502920"/>
          </a:xfrm>
          <a:prstGeom prst="rect">
            <a:avLst/>
          </a:prstGeom>
          <a:solidFill>
            <a:srgbClr val="1E2761"/>
          </a:solidFill>
          <a:ln/>
        </p:spPr>
        <p:txBody>
          <a:bodyPr/>
          <a:lstStyle/>
          <a:p>
            <a:endParaRPr lang="en-GB"/>
          </a:p>
        </p:txBody>
      </p:sp>
      <p:sp>
        <p:nvSpPr>
          <p:cNvPr id="18" name="Text 15"/>
          <p:cNvSpPr/>
          <p:nvPr/>
        </p:nvSpPr>
        <p:spPr>
          <a:xfrm>
            <a:off x="6117336" y="3246120"/>
            <a:ext cx="2240280" cy="502920"/>
          </a:xfrm>
          <a:prstGeom prst="rect">
            <a:avLst/>
          </a:prstGeom>
          <a:noFill/>
          <a:ln/>
        </p:spPr>
        <p:txBody>
          <a:bodyPr wrap="square" rtlCol="0" anchor="ctr"/>
          <a:lstStyle/>
          <a:p>
            <a:pPr marL="0" indent="0">
              <a:buNone/>
            </a:pPr>
            <a:r>
              <a:rPr lang="en-US" sz="1300" b="1" dirty="0">
                <a:solidFill>
                  <a:srgbClr val="FFFFFF"/>
                </a:solidFill>
                <a:latin typeface="Cambria" pitchFamily="34" charset="0"/>
                <a:ea typeface="Cambria" pitchFamily="34" charset="-122"/>
                <a:cs typeface="Cambria" pitchFamily="34" charset="-120"/>
              </a:rPr>
              <a:t>Three Rivers</a:t>
            </a:r>
            <a:endParaRPr lang="en-US" sz="1300" dirty="0"/>
          </a:p>
        </p:txBody>
      </p:sp>
      <p:sp>
        <p:nvSpPr>
          <p:cNvPr id="19" name="Text 16"/>
          <p:cNvSpPr/>
          <p:nvPr/>
        </p:nvSpPr>
        <p:spPr>
          <a:xfrm>
            <a:off x="6163056" y="3886200"/>
            <a:ext cx="2148840" cy="1554480"/>
          </a:xfrm>
          <a:prstGeom prst="rect">
            <a:avLst/>
          </a:prstGeom>
          <a:noFill/>
          <a:ln/>
        </p:spPr>
        <p:txBody>
          <a:bodyPr wrap="square" rtlCol="0" anchor="ctr"/>
          <a:lstStyle/>
          <a:p>
            <a:pPr marL="0" indent="0">
              <a:lnSpc>
                <a:spcPct val="120000"/>
              </a:lnSpc>
              <a:buNone/>
            </a:pPr>
            <a:r>
              <a:rPr lang="en-US" sz="1050" dirty="0">
                <a:solidFill>
                  <a:srgbClr val="1B1F2A"/>
                </a:solidFill>
                <a:latin typeface="Calibri" pitchFamily="34" charset="0"/>
                <a:ea typeface="Calibri" pitchFamily="34" charset="-122"/>
                <a:cs typeface="Calibri" pitchFamily="34" charset="-120"/>
              </a:rPr>
              <a:t>CGR consultation live now, asking whether un-parished areas want a new parish council.</a:t>
            </a:r>
            <a:endParaRPr lang="en-US" sz="1050" dirty="0"/>
          </a:p>
        </p:txBody>
      </p:sp>
      <p:sp>
        <p:nvSpPr>
          <p:cNvPr id="20" name="Shape 17"/>
          <p:cNvSpPr/>
          <p:nvPr/>
        </p:nvSpPr>
        <p:spPr>
          <a:xfrm>
            <a:off x="8695944" y="3246120"/>
            <a:ext cx="2514600" cy="2331720"/>
          </a:xfrm>
          <a:prstGeom prst="roundRect">
            <a:avLst>
              <a:gd name="adj" fmla="val 3137"/>
            </a:avLst>
          </a:prstGeom>
          <a:solidFill>
            <a:srgbClr val="F5F7FA"/>
          </a:solidFill>
          <a:ln/>
        </p:spPr>
        <p:txBody>
          <a:bodyPr/>
          <a:lstStyle/>
          <a:p>
            <a:endParaRPr lang="en-GB"/>
          </a:p>
        </p:txBody>
      </p:sp>
      <p:sp>
        <p:nvSpPr>
          <p:cNvPr id="21" name="Shape 18"/>
          <p:cNvSpPr/>
          <p:nvPr/>
        </p:nvSpPr>
        <p:spPr>
          <a:xfrm>
            <a:off x="8695944" y="3246120"/>
            <a:ext cx="2514600" cy="502920"/>
          </a:xfrm>
          <a:prstGeom prst="rect">
            <a:avLst/>
          </a:prstGeom>
          <a:solidFill>
            <a:srgbClr val="1E2761"/>
          </a:solidFill>
          <a:ln/>
        </p:spPr>
        <p:txBody>
          <a:bodyPr/>
          <a:lstStyle/>
          <a:p>
            <a:endParaRPr lang="en-GB"/>
          </a:p>
        </p:txBody>
      </p:sp>
      <p:sp>
        <p:nvSpPr>
          <p:cNvPr id="22" name="Text 19"/>
          <p:cNvSpPr/>
          <p:nvPr/>
        </p:nvSpPr>
        <p:spPr>
          <a:xfrm>
            <a:off x="8833104" y="3246120"/>
            <a:ext cx="2240280" cy="502920"/>
          </a:xfrm>
          <a:prstGeom prst="rect">
            <a:avLst/>
          </a:prstGeom>
          <a:noFill/>
          <a:ln/>
        </p:spPr>
        <p:txBody>
          <a:bodyPr wrap="square" rtlCol="0" anchor="ctr"/>
          <a:lstStyle/>
          <a:p>
            <a:pPr marL="0" indent="0">
              <a:buNone/>
            </a:pPr>
            <a:r>
              <a:rPr lang="en-US" sz="1300" b="1" dirty="0">
                <a:solidFill>
                  <a:srgbClr val="FFFFFF"/>
                </a:solidFill>
                <a:latin typeface="Cambria" pitchFamily="34" charset="0"/>
                <a:ea typeface="Cambria" pitchFamily="34" charset="-122"/>
                <a:cs typeface="Cambria" pitchFamily="34" charset="-120"/>
              </a:rPr>
              <a:t>Welwyn Hatfield</a:t>
            </a:r>
            <a:endParaRPr lang="en-US" sz="1300" dirty="0"/>
          </a:p>
        </p:txBody>
      </p:sp>
      <p:sp>
        <p:nvSpPr>
          <p:cNvPr id="23" name="Text 20"/>
          <p:cNvSpPr/>
          <p:nvPr/>
        </p:nvSpPr>
        <p:spPr>
          <a:xfrm>
            <a:off x="8878824" y="3886200"/>
            <a:ext cx="2148840" cy="1554480"/>
          </a:xfrm>
          <a:prstGeom prst="rect">
            <a:avLst/>
          </a:prstGeom>
          <a:noFill/>
          <a:ln/>
        </p:spPr>
        <p:txBody>
          <a:bodyPr wrap="square" rtlCol="0" anchor="ctr"/>
          <a:lstStyle/>
          <a:p>
            <a:pPr marL="0" indent="0">
              <a:lnSpc>
                <a:spcPct val="120000"/>
              </a:lnSpc>
              <a:buNone/>
            </a:pPr>
            <a:r>
              <a:rPr lang="en-US" sz="1050" dirty="0">
                <a:solidFill>
                  <a:srgbClr val="1B1F2A"/>
                </a:solidFill>
                <a:latin typeface="Calibri" pitchFamily="34" charset="0"/>
                <a:ea typeface="Calibri" pitchFamily="34" charset="-122"/>
                <a:cs typeface="Calibri" pitchFamily="34" charset="-120"/>
              </a:rPr>
              <a:t>Consulting residents on creating a new parish council for Welwyn Garden City.</a:t>
            </a:r>
            <a:endParaRPr lang="en-US" sz="1050" dirty="0"/>
          </a:p>
        </p:txBody>
      </p:sp>
      <p:sp>
        <p:nvSpPr>
          <p:cNvPr id="24" name="Text 21"/>
          <p:cNvSpPr/>
          <p:nvPr/>
        </p:nvSpPr>
        <p:spPr>
          <a:xfrm>
            <a:off x="548640" y="6355080"/>
            <a:ext cx="7315200" cy="320040"/>
          </a:xfrm>
          <a:prstGeom prst="rect">
            <a:avLst/>
          </a:prstGeom>
          <a:noFill/>
          <a:ln/>
        </p:spPr>
        <p:txBody>
          <a:bodyPr wrap="square" rtlCol="0" anchor="ctr"/>
          <a:lstStyle/>
          <a:p>
            <a:pPr marL="0" indent="0">
              <a:buNone/>
            </a:pPr>
            <a:r>
              <a:rPr lang="en-US" sz="1000" dirty="0">
                <a:solidFill>
                  <a:srgbClr val="A9B4C4"/>
                </a:solidFill>
                <a:latin typeface="Calibri" pitchFamily="34" charset="0"/>
                <a:ea typeface="Calibri" pitchFamily="34" charset="-122"/>
                <a:cs typeface="Calibri" pitchFamily="34" charset="-120"/>
              </a:rPr>
              <a:t>Hertfordshire Local Government Reorganisation  •  Update for Town &amp; Parish Clerks</a:t>
            </a:r>
            <a:endParaRPr lang="en-US" sz="1000" dirty="0"/>
          </a:p>
        </p:txBody>
      </p:sp>
      <p:sp>
        <p:nvSpPr>
          <p:cNvPr id="25" name="Text 22"/>
          <p:cNvSpPr/>
          <p:nvPr/>
        </p:nvSpPr>
        <p:spPr>
          <a:xfrm>
            <a:off x="11368735" y="6355080"/>
            <a:ext cx="548640" cy="320040"/>
          </a:xfrm>
          <a:prstGeom prst="rect">
            <a:avLst/>
          </a:prstGeom>
          <a:noFill/>
          <a:ln/>
        </p:spPr>
        <p:txBody>
          <a:bodyPr wrap="square" rtlCol="0" anchor="ctr"/>
          <a:lstStyle/>
          <a:p>
            <a:pPr marL="0" indent="0" algn="r">
              <a:buNone/>
            </a:pPr>
            <a:r>
              <a:rPr lang="en-US" sz="1000" dirty="0">
                <a:solidFill>
                  <a:srgbClr val="A9B4C4"/>
                </a:solidFill>
                <a:latin typeface="Calibri" pitchFamily="34" charset="0"/>
                <a:ea typeface="Calibri" pitchFamily="34" charset="-122"/>
                <a:cs typeface="Calibri" pitchFamily="34" charset="-120"/>
              </a:rPr>
              <a:t>06</a:t>
            </a:r>
            <a:endParaRPr lang="en-US" sz="1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rtlCol="0" anchor="ctr"/>
          <a:lstStyle/>
          <a:p>
            <a:pPr marL="0" indent="0">
              <a:buNone/>
            </a:pPr>
            <a:r>
              <a:rPr lang="en-US" sz="1300" b="1" kern="0" spc="200" dirty="0">
                <a:solidFill>
                  <a:srgbClr val="D98E2B"/>
                </a:solidFill>
                <a:latin typeface="Calibri" pitchFamily="34" charset="0"/>
                <a:ea typeface="Calibri" pitchFamily="34" charset="-122"/>
                <a:cs typeface="Calibri" pitchFamily="34" charset="-120"/>
              </a:rPr>
              <a:t>EMERGING IDEA</a:t>
            </a:r>
            <a:endParaRPr lang="en-US" sz="1300" dirty="0"/>
          </a:p>
        </p:txBody>
      </p:sp>
      <p:sp>
        <p:nvSpPr>
          <p:cNvPr id="3" name="Text 1"/>
          <p:cNvSpPr/>
          <p:nvPr/>
        </p:nvSpPr>
        <p:spPr>
          <a:xfrm>
            <a:off x="548640" y="658368"/>
            <a:ext cx="10607040" cy="822960"/>
          </a:xfrm>
          <a:prstGeom prst="rect">
            <a:avLst/>
          </a:prstGeom>
          <a:noFill/>
          <a:ln/>
        </p:spPr>
        <p:txBody>
          <a:bodyPr wrap="square" rtlCol="0" anchor="ctr"/>
          <a:lstStyle/>
          <a:p>
            <a:pPr marL="0" indent="0">
              <a:buNone/>
            </a:pPr>
            <a:r>
              <a:rPr lang="en-US" sz="3000" b="1" dirty="0">
                <a:solidFill>
                  <a:srgbClr val="1E2761"/>
                </a:solidFill>
                <a:latin typeface="Cambria" pitchFamily="34" charset="0"/>
                <a:ea typeface="Cambria" pitchFamily="34" charset="-122"/>
                <a:cs typeface="Cambria" pitchFamily="34" charset="-120"/>
              </a:rPr>
              <a:t>Neighbourhood Area Committees</a:t>
            </a:r>
            <a:endParaRPr lang="en-US" sz="3000" dirty="0"/>
          </a:p>
        </p:txBody>
      </p:sp>
      <p:sp>
        <p:nvSpPr>
          <p:cNvPr id="4" name="Text 2"/>
          <p:cNvSpPr/>
          <p:nvPr/>
        </p:nvSpPr>
        <p:spPr>
          <a:xfrm>
            <a:off x="548640" y="1371600"/>
            <a:ext cx="10607040" cy="457200"/>
          </a:xfrm>
          <a:prstGeom prst="rect">
            <a:avLst/>
          </a:prstGeom>
          <a:noFill/>
          <a:ln/>
        </p:spPr>
        <p:txBody>
          <a:bodyPr wrap="square" rtlCol="0" anchor="ctr"/>
          <a:lstStyle/>
          <a:p>
            <a:pPr marL="0" indent="0">
              <a:buNone/>
            </a:pPr>
            <a:r>
              <a:rPr lang="en-US" sz="1400" dirty="0">
                <a:solidFill>
                  <a:srgbClr val="5A6472"/>
                </a:solidFill>
                <a:latin typeface="Calibri" pitchFamily="34" charset="0"/>
                <a:ea typeface="Calibri" pitchFamily="34" charset="-122"/>
                <a:cs typeface="Calibri" pitchFamily="34" charset="-120"/>
              </a:rPr>
              <a:t>A proposed way to keep a local voice inside bigger unitary councils</a:t>
            </a:r>
            <a:endParaRPr lang="en-US" sz="1400" dirty="0"/>
          </a:p>
        </p:txBody>
      </p:sp>
      <p:sp>
        <p:nvSpPr>
          <p:cNvPr id="5" name="Shape 3"/>
          <p:cNvSpPr/>
          <p:nvPr/>
        </p:nvSpPr>
        <p:spPr>
          <a:xfrm>
            <a:off x="548640" y="2331720"/>
            <a:ext cx="6400800" cy="3520440"/>
          </a:xfrm>
          <a:prstGeom prst="roundRect">
            <a:avLst>
              <a:gd name="adj" fmla="val 2078"/>
            </a:avLst>
          </a:prstGeom>
          <a:solidFill>
            <a:srgbClr val="F5F7FA"/>
          </a:solidFill>
          <a:ln/>
        </p:spPr>
        <p:txBody>
          <a:bodyPr/>
          <a:lstStyle/>
          <a:p>
            <a:endParaRPr lang="en-GB"/>
          </a:p>
        </p:txBody>
      </p:sp>
      <p:sp>
        <p:nvSpPr>
          <p:cNvPr id="6" name="Shape 4"/>
          <p:cNvSpPr/>
          <p:nvPr/>
        </p:nvSpPr>
        <p:spPr>
          <a:xfrm>
            <a:off x="868680" y="2606040"/>
            <a:ext cx="685800" cy="685800"/>
          </a:xfrm>
          <a:prstGeom prst="ellipse">
            <a:avLst/>
          </a:prstGeom>
          <a:solidFill>
            <a:srgbClr val="1E2761"/>
          </a:solidFill>
          <a:ln/>
        </p:spPr>
        <p:txBody>
          <a:bodyPr/>
          <a:lstStyle/>
          <a:p>
            <a:endParaRPr lang="en-GB"/>
          </a:p>
        </p:txBody>
      </p:sp>
      <p:pic>
        <p:nvPicPr>
          <p:cNvPr id="7" name="Image 0" descr="/home/claude/lgr_pptx/icon_users.png"/>
          <p:cNvPicPr>
            <a:picLocks noChangeAspect="1"/>
          </p:cNvPicPr>
          <p:nvPr/>
        </p:nvPicPr>
        <p:blipFill>
          <a:blip r:embed="rId3"/>
          <a:stretch>
            <a:fillRect/>
          </a:stretch>
        </p:blipFill>
        <p:spPr>
          <a:xfrm>
            <a:off x="1046988" y="2784348"/>
            <a:ext cx="329184" cy="329184"/>
          </a:xfrm>
          <a:prstGeom prst="rect">
            <a:avLst/>
          </a:prstGeom>
        </p:spPr>
      </p:pic>
      <p:sp>
        <p:nvSpPr>
          <p:cNvPr id="8" name="Text 5"/>
          <p:cNvSpPr/>
          <p:nvPr/>
        </p:nvSpPr>
        <p:spPr>
          <a:xfrm>
            <a:off x="1737360" y="2651760"/>
            <a:ext cx="5029200" cy="457200"/>
          </a:xfrm>
          <a:prstGeom prst="rect">
            <a:avLst/>
          </a:prstGeom>
          <a:noFill/>
          <a:ln/>
        </p:spPr>
        <p:txBody>
          <a:bodyPr wrap="square" rtlCol="0" anchor="ctr"/>
          <a:lstStyle/>
          <a:p>
            <a:pPr marL="0" indent="0">
              <a:buNone/>
            </a:pPr>
            <a:r>
              <a:rPr lang="en-US" sz="1500" b="1" dirty="0">
                <a:solidFill>
                  <a:srgbClr val="1E2761"/>
                </a:solidFill>
                <a:latin typeface="Cambria" pitchFamily="34" charset="0"/>
                <a:ea typeface="Cambria" pitchFamily="34" charset="-122"/>
                <a:cs typeface="Cambria" pitchFamily="34" charset="-120"/>
              </a:rPr>
              <a:t>What Government has floated</a:t>
            </a:r>
            <a:endParaRPr lang="en-US" sz="1500" dirty="0"/>
          </a:p>
        </p:txBody>
      </p:sp>
      <p:sp>
        <p:nvSpPr>
          <p:cNvPr id="9" name="Text 6"/>
          <p:cNvSpPr/>
          <p:nvPr/>
        </p:nvSpPr>
        <p:spPr>
          <a:xfrm>
            <a:off x="1737360" y="3200400"/>
            <a:ext cx="5029200" cy="2514600"/>
          </a:xfrm>
          <a:prstGeom prst="rect">
            <a:avLst/>
          </a:prstGeom>
          <a:noFill/>
          <a:ln/>
        </p:spPr>
        <p:txBody>
          <a:bodyPr wrap="square" rtlCol="0" anchor="ctr"/>
          <a:lstStyle/>
          <a:p>
            <a:pPr marL="0" indent="0">
              <a:lnSpc>
                <a:spcPct val="125000"/>
              </a:lnSpc>
              <a:buNone/>
            </a:pPr>
            <a:r>
              <a:rPr lang="en-US" sz="1150" dirty="0">
                <a:solidFill>
                  <a:srgbClr val="1B1F2A"/>
                </a:solidFill>
                <a:latin typeface="Calibri" pitchFamily="34" charset="0"/>
                <a:ea typeface="Calibri" pitchFamily="34" charset="-122"/>
                <a:cs typeface="Calibri" pitchFamily="34" charset="-120"/>
              </a:rPr>
              <a:t>In June 2025 the Local Government Minister said Government wants to promote Neighbourhood Area Committees (NACs) — a standardised way for communities to work with, and be heard by, the new unitary councils.
NACs could include existing parish and town councillors alongside unelected community and business representatives.</a:t>
            </a:r>
            <a:endParaRPr lang="en-US" sz="1150" dirty="0"/>
          </a:p>
        </p:txBody>
      </p:sp>
      <p:sp>
        <p:nvSpPr>
          <p:cNvPr id="10" name="Shape 7"/>
          <p:cNvSpPr/>
          <p:nvPr/>
        </p:nvSpPr>
        <p:spPr>
          <a:xfrm>
            <a:off x="7178040" y="2331720"/>
            <a:ext cx="4480560" cy="3520440"/>
          </a:xfrm>
          <a:prstGeom prst="roundRect">
            <a:avLst>
              <a:gd name="adj" fmla="val 2078"/>
            </a:avLst>
          </a:prstGeom>
          <a:solidFill>
            <a:srgbClr val="1E2761"/>
          </a:solidFill>
          <a:ln/>
        </p:spPr>
        <p:txBody>
          <a:bodyPr/>
          <a:lstStyle/>
          <a:p>
            <a:endParaRPr lang="en-GB"/>
          </a:p>
        </p:txBody>
      </p:sp>
      <p:pic>
        <p:nvPicPr>
          <p:cNvPr id="11" name="Image 1" descr="/home/claude/lgr_pptx/icon_exclamation.png"/>
          <p:cNvPicPr>
            <a:picLocks noChangeAspect="1"/>
          </p:cNvPicPr>
          <p:nvPr/>
        </p:nvPicPr>
        <p:blipFill>
          <a:blip r:embed="rId4"/>
          <a:stretch>
            <a:fillRect/>
          </a:stretch>
        </p:blipFill>
        <p:spPr>
          <a:xfrm>
            <a:off x="7452360" y="2606040"/>
            <a:ext cx="457200" cy="457200"/>
          </a:xfrm>
          <a:prstGeom prst="rect">
            <a:avLst/>
          </a:prstGeom>
        </p:spPr>
      </p:pic>
      <p:sp>
        <p:nvSpPr>
          <p:cNvPr id="12" name="Text 8"/>
          <p:cNvSpPr/>
          <p:nvPr/>
        </p:nvSpPr>
        <p:spPr>
          <a:xfrm>
            <a:off x="8046720" y="2606040"/>
            <a:ext cx="3383280" cy="457200"/>
          </a:xfrm>
          <a:prstGeom prst="rect">
            <a:avLst/>
          </a:prstGeom>
          <a:noFill/>
          <a:ln/>
        </p:spPr>
        <p:txBody>
          <a:bodyPr wrap="square" rtlCol="0" anchor="ctr"/>
          <a:lstStyle/>
          <a:p>
            <a:pPr marL="0" indent="0">
              <a:buNone/>
            </a:pPr>
            <a:r>
              <a:rPr lang="en-US" sz="1500" b="1" dirty="0">
                <a:solidFill>
                  <a:srgbClr val="FFFFFF"/>
                </a:solidFill>
                <a:latin typeface="Cambria" pitchFamily="34" charset="0"/>
                <a:ea typeface="Cambria" pitchFamily="34" charset="-122"/>
                <a:cs typeface="Cambria" pitchFamily="34" charset="-120"/>
              </a:rPr>
              <a:t>Still to be settled</a:t>
            </a:r>
            <a:endParaRPr lang="en-US" sz="1500" dirty="0"/>
          </a:p>
        </p:txBody>
      </p:sp>
      <p:sp>
        <p:nvSpPr>
          <p:cNvPr id="13" name="Text 9"/>
          <p:cNvSpPr/>
          <p:nvPr/>
        </p:nvSpPr>
        <p:spPr>
          <a:xfrm>
            <a:off x="7452360" y="3200400"/>
            <a:ext cx="3931920" cy="2514600"/>
          </a:xfrm>
          <a:prstGeom prst="rect">
            <a:avLst/>
          </a:prstGeom>
          <a:noFill/>
          <a:ln/>
        </p:spPr>
        <p:txBody>
          <a:bodyPr wrap="square" rtlCol="0" anchor="ctr"/>
          <a:lstStyle/>
          <a:p>
            <a:pPr marL="0" indent="0">
              <a:lnSpc>
                <a:spcPct val="125000"/>
              </a:lnSpc>
              <a:buNone/>
            </a:pPr>
            <a:r>
              <a:rPr lang="en-US" sz="1100" dirty="0">
                <a:solidFill>
                  <a:srgbClr val="CADCFC"/>
                </a:solidFill>
                <a:latin typeface="Calibri" pitchFamily="34" charset="0"/>
                <a:ea typeface="Calibri" pitchFamily="34" charset="-122"/>
                <a:cs typeface="Calibri" pitchFamily="34" charset="-120"/>
              </a:rPr>
              <a:t>NACs are not statutory bodies, so their powers and funding are undecided.
Because members can be unelected, some commentators (including academics Colin Copus and Steven Leach) have raised democratic accountability concerns.
The precise relationship between NACs and existing parish/town councils has not yet been defined.</a:t>
            </a:r>
            <a:endParaRPr lang="en-US" sz="1100" dirty="0"/>
          </a:p>
        </p:txBody>
      </p:sp>
      <p:sp>
        <p:nvSpPr>
          <p:cNvPr id="14" name="Text 10"/>
          <p:cNvSpPr/>
          <p:nvPr/>
        </p:nvSpPr>
        <p:spPr>
          <a:xfrm>
            <a:off x="548640" y="6355080"/>
            <a:ext cx="7315200" cy="320040"/>
          </a:xfrm>
          <a:prstGeom prst="rect">
            <a:avLst/>
          </a:prstGeom>
          <a:noFill/>
          <a:ln/>
        </p:spPr>
        <p:txBody>
          <a:bodyPr wrap="square" rtlCol="0" anchor="ctr"/>
          <a:lstStyle/>
          <a:p>
            <a:pPr marL="0" indent="0">
              <a:buNone/>
            </a:pPr>
            <a:r>
              <a:rPr lang="en-US" sz="1000" dirty="0">
                <a:solidFill>
                  <a:srgbClr val="A9B4C4"/>
                </a:solidFill>
                <a:latin typeface="Calibri" pitchFamily="34" charset="0"/>
                <a:ea typeface="Calibri" pitchFamily="34" charset="-122"/>
                <a:cs typeface="Calibri" pitchFamily="34" charset="-120"/>
              </a:rPr>
              <a:t>Hertfordshire Local Government Reorganisation  •  Update for Town &amp; Parish Clerks</a:t>
            </a:r>
            <a:endParaRPr lang="en-US" sz="1000" dirty="0"/>
          </a:p>
        </p:txBody>
      </p:sp>
      <p:sp>
        <p:nvSpPr>
          <p:cNvPr id="15" name="Text 11"/>
          <p:cNvSpPr/>
          <p:nvPr/>
        </p:nvSpPr>
        <p:spPr>
          <a:xfrm>
            <a:off x="11368735" y="6355080"/>
            <a:ext cx="548640" cy="320040"/>
          </a:xfrm>
          <a:prstGeom prst="rect">
            <a:avLst/>
          </a:prstGeom>
          <a:noFill/>
          <a:ln/>
        </p:spPr>
        <p:txBody>
          <a:bodyPr wrap="square" rtlCol="0" anchor="ctr"/>
          <a:lstStyle/>
          <a:p>
            <a:pPr marL="0" indent="0" algn="r">
              <a:buNone/>
            </a:pPr>
            <a:r>
              <a:rPr lang="en-US" sz="1000" dirty="0">
                <a:solidFill>
                  <a:srgbClr val="A9B4C4"/>
                </a:solidFill>
                <a:latin typeface="Calibri" pitchFamily="34" charset="0"/>
                <a:ea typeface="Calibri" pitchFamily="34" charset="-122"/>
                <a:cs typeface="Calibri" pitchFamily="34" charset="-120"/>
              </a:rPr>
              <a:t>07</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rtlCol="0" anchor="ctr"/>
          <a:lstStyle/>
          <a:p>
            <a:pPr marL="0" indent="0">
              <a:buNone/>
            </a:pPr>
            <a:r>
              <a:rPr lang="en-US" sz="1300" b="1" kern="0" spc="200" dirty="0">
                <a:solidFill>
                  <a:srgbClr val="D98E2B"/>
                </a:solidFill>
                <a:latin typeface="Calibri" pitchFamily="34" charset="0"/>
                <a:ea typeface="Calibri" pitchFamily="34" charset="-122"/>
                <a:cs typeface="Calibri" pitchFamily="34" charset="-120"/>
              </a:rPr>
              <a:t>ELECTIONS</a:t>
            </a:r>
            <a:endParaRPr lang="en-US" sz="1300" dirty="0"/>
          </a:p>
        </p:txBody>
      </p:sp>
      <p:sp>
        <p:nvSpPr>
          <p:cNvPr id="3" name="Text 1"/>
          <p:cNvSpPr/>
          <p:nvPr/>
        </p:nvSpPr>
        <p:spPr>
          <a:xfrm>
            <a:off x="548640" y="658368"/>
            <a:ext cx="10607040" cy="822960"/>
          </a:xfrm>
          <a:prstGeom prst="rect">
            <a:avLst/>
          </a:prstGeom>
          <a:noFill/>
          <a:ln/>
        </p:spPr>
        <p:txBody>
          <a:bodyPr wrap="square" rtlCol="0" anchor="ctr"/>
          <a:lstStyle/>
          <a:p>
            <a:pPr marL="0" indent="0">
              <a:buNone/>
            </a:pPr>
            <a:r>
              <a:rPr lang="en-US" sz="3000" b="1" dirty="0">
                <a:solidFill>
                  <a:srgbClr val="1E2761"/>
                </a:solidFill>
                <a:latin typeface="Cambria" pitchFamily="34" charset="0"/>
                <a:ea typeface="Cambria" pitchFamily="34" charset="-122"/>
                <a:cs typeface="Cambria" pitchFamily="34" charset="-120"/>
              </a:rPr>
              <a:t>What this means for elections</a:t>
            </a:r>
            <a:endParaRPr lang="en-US" sz="3000" dirty="0"/>
          </a:p>
        </p:txBody>
      </p:sp>
      <p:sp>
        <p:nvSpPr>
          <p:cNvPr id="4" name="Text 2"/>
          <p:cNvSpPr/>
          <p:nvPr/>
        </p:nvSpPr>
        <p:spPr>
          <a:xfrm>
            <a:off x="548640" y="1371600"/>
            <a:ext cx="10607040" cy="457200"/>
          </a:xfrm>
          <a:prstGeom prst="rect">
            <a:avLst/>
          </a:prstGeom>
          <a:noFill/>
          <a:ln/>
        </p:spPr>
        <p:txBody>
          <a:bodyPr wrap="square" rtlCol="0" anchor="ctr"/>
          <a:lstStyle/>
          <a:p>
            <a:pPr marL="0" indent="0">
              <a:buNone/>
            </a:pPr>
            <a:r>
              <a:rPr lang="en-US" sz="1400" dirty="0">
                <a:solidFill>
                  <a:srgbClr val="5A6472"/>
                </a:solidFill>
                <a:latin typeface="Calibri" pitchFamily="34" charset="0"/>
                <a:ea typeface="Calibri" pitchFamily="34" charset="-122"/>
                <a:cs typeface="Calibri" pitchFamily="34" charset="-120"/>
              </a:rPr>
              <a:t>Three separate electoral threads running in parallel</a:t>
            </a:r>
            <a:endParaRPr lang="en-US" sz="1400" dirty="0"/>
          </a:p>
        </p:txBody>
      </p:sp>
      <p:sp>
        <p:nvSpPr>
          <p:cNvPr id="5" name="Shape 3"/>
          <p:cNvSpPr/>
          <p:nvPr/>
        </p:nvSpPr>
        <p:spPr>
          <a:xfrm>
            <a:off x="10515600" y="502920"/>
            <a:ext cx="822960" cy="822960"/>
          </a:xfrm>
          <a:prstGeom prst="ellipse">
            <a:avLst/>
          </a:prstGeom>
          <a:solidFill>
            <a:srgbClr val="1E2761"/>
          </a:solidFill>
          <a:ln/>
        </p:spPr>
        <p:txBody>
          <a:bodyPr/>
          <a:lstStyle/>
          <a:p>
            <a:endParaRPr lang="en-GB"/>
          </a:p>
        </p:txBody>
      </p:sp>
      <p:pic>
        <p:nvPicPr>
          <p:cNvPr id="6" name="Image 0" descr="/home/claude/lgr_pptx/icon_vote.png"/>
          <p:cNvPicPr>
            <a:picLocks noChangeAspect="1"/>
          </p:cNvPicPr>
          <p:nvPr/>
        </p:nvPicPr>
        <p:blipFill>
          <a:blip r:embed="rId3"/>
          <a:stretch>
            <a:fillRect/>
          </a:stretch>
        </p:blipFill>
        <p:spPr>
          <a:xfrm>
            <a:off x="10729570" y="716890"/>
            <a:ext cx="395021" cy="395021"/>
          </a:xfrm>
          <a:prstGeom prst="rect">
            <a:avLst/>
          </a:prstGeom>
        </p:spPr>
      </p:pic>
      <p:sp>
        <p:nvSpPr>
          <p:cNvPr id="7" name="Shape 4"/>
          <p:cNvSpPr/>
          <p:nvPr/>
        </p:nvSpPr>
        <p:spPr>
          <a:xfrm>
            <a:off x="548640" y="2377440"/>
            <a:ext cx="10332720" cy="1051560"/>
          </a:xfrm>
          <a:prstGeom prst="roundRect">
            <a:avLst>
              <a:gd name="adj" fmla="val 6087"/>
            </a:avLst>
          </a:prstGeom>
          <a:solidFill>
            <a:srgbClr val="F5F7FA"/>
          </a:solidFill>
          <a:ln/>
        </p:spPr>
        <p:txBody>
          <a:bodyPr/>
          <a:lstStyle/>
          <a:p>
            <a:endParaRPr lang="en-GB"/>
          </a:p>
        </p:txBody>
      </p:sp>
      <p:sp>
        <p:nvSpPr>
          <p:cNvPr id="8" name="Shape 5"/>
          <p:cNvSpPr/>
          <p:nvPr/>
        </p:nvSpPr>
        <p:spPr>
          <a:xfrm>
            <a:off x="868680" y="2761488"/>
            <a:ext cx="292608" cy="292608"/>
          </a:xfrm>
          <a:prstGeom prst="ellipse">
            <a:avLst/>
          </a:prstGeom>
          <a:solidFill>
            <a:srgbClr val="D98E2B"/>
          </a:solidFill>
          <a:ln/>
        </p:spPr>
        <p:txBody>
          <a:bodyPr/>
          <a:lstStyle/>
          <a:p>
            <a:endParaRPr lang="en-GB"/>
          </a:p>
        </p:txBody>
      </p:sp>
      <p:sp>
        <p:nvSpPr>
          <p:cNvPr id="9" name="Text 6"/>
          <p:cNvSpPr/>
          <p:nvPr/>
        </p:nvSpPr>
        <p:spPr>
          <a:xfrm>
            <a:off x="868680" y="2761488"/>
            <a:ext cx="292608" cy="292608"/>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1</a:t>
            </a:r>
            <a:endParaRPr lang="en-US" sz="1300" dirty="0"/>
          </a:p>
        </p:txBody>
      </p:sp>
      <p:sp>
        <p:nvSpPr>
          <p:cNvPr id="10" name="Text 7"/>
          <p:cNvSpPr/>
          <p:nvPr/>
        </p:nvSpPr>
        <p:spPr>
          <a:xfrm>
            <a:off x="1371600" y="2487168"/>
            <a:ext cx="2880360" cy="822960"/>
          </a:xfrm>
          <a:prstGeom prst="rect">
            <a:avLst/>
          </a:prstGeom>
          <a:noFill/>
          <a:ln/>
        </p:spPr>
        <p:txBody>
          <a:bodyPr wrap="square" rtlCol="0" anchor="ctr"/>
          <a:lstStyle/>
          <a:p>
            <a:pPr marL="0" indent="0">
              <a:lnSpc>
                <a:spcPct val="110000"/>
              </a:lnSpc>
              <a:buNone/>
            </a:pPr>
            <a:r>
              <a:rPr lang="en-US" sz="1350" b="1" dirty="0">
                <a:solidFill>
                  <a:srgbClr val="1E2761"/>
                </a:solidFill>
                <a:latin typeface="Cambria" pitchFamily="34" charset="0"/>
                <a:ea typeface="Cambria" pitchFamily="34" charset="-122"/>
                <a:cs typeface="Cambria" pitchFamily="34" charset="-120"/>
              </a:rPr>
              <a:t>Your parish/town elections</a:t>
            </a:r>
            <a:endParaRPr lang="en-US" sz="1350" dirty="0"/>
          </a:p>
        </p:txBody>
      </p:sp>
      <p:sp>
        <p:nvSpPr>
          <p:cNvPr id="11" name="Text 8"/>
          <p:cNvSpPr/>
          <p:nvPr/>
        </p:nvSpPr>
        <p:spPr>
          <a:xfrm>
            <a:off x="4251960" y="2487168"/>
            <a:ext cx="6446520" cy="822960"/>
          </a:xfrm>
          <a:prstGeom prst="rect">
            <a:avLst/>
          </a:prstGeom>
          <a:noFill/>
          <a:ln/>
        </p:spPr>
        <p:txBody>
          <a:bodyPr wrap="square" rtlCol="0" anchor="ctr"/>
          <a:lstStyle/>
          <a:p>
            <a:pPr marL="0" indent="0">
              <a:lnSpc>
                <a:spcPct val="120000"/>
              </a:lnSpc>
              <a:buNone/>
            </a:pPr>
            <a:r>
              <a:rPr lang="en-US" sz="1150" dirty="0">
                <a:solidFill>
                  <a:srgbClr val="1B1F2A"/>
                </a:solidFill>
                <a:latin typeface="Calibri" pitchFamily="34" charset="0"/>
                <a:ea typeface="Calibri" pitchFamily="34" charset="-122"/>
                <a:cs typeface="Calibri" pitchFamily="34" charset="-120"/>
              </a:rPr>
              <a:t>Continue on their normal </a:t>
            </a:r>
            <a:r>
              <a:rPr lang="en-US" sz="1150">
                <a:solidFill>
                  <a:srgbClr val="1B1F2A"/>
                </a:solidFill>
                <a:latin typeface="Calibri" pitchFamily="34" charset="0"/>
                <a:ea typeface="Calibri" pitchFamily="34" charset="-122"/>
                <a:cs typeface="Calibri" pitchFamily="34" charset="-120"/>
              </a:rPr>
              <a:t>cycle where due </a:t>
            </a:r>
            <a:r>
              <a:rPr lang="en-US" sz="1150" dirty="0">
                <a:solidFill>
                  <a:srgbClr val="1B1F2A"/>
                </a:solidFill>
                <a:latin typeface="Calibri" pitchFamily="34" charset="0"/>
                <a:ea typeface="Calibri" pitchFamily="34" charset="-122"/>
                <a:cs typeface="Calibri" pitchFamily="34" charset="-120"/>
              </a:rPr>
              <a:t>to take place in May 2027, but will likely be for a 5 year term to 2032 – the Structural Changes Order will lay down the election requirement . If a Community Governance Review changes your ward boundaries or councillor numbers, the next ordinary election will reflect the new arrangements.</a:t>
            </a:r>
            <a:endParaRPr lang="en-US" sz="1150" dirty="0"/>
          </a:p>
        </p:txBody>
      </p:sp>
      <p:sp>
        <p:nvSpPr>
          <p:cNvPr id="12" name="Shape 9"/>
          <p:cNvSpPr/>
          <p:nvPr/>
        </p:nvSpPr>
        <p:spPr>
          <a:xfrm>
            <a:off x="548640" y="3584448"/>
            <a:ext cx="10332720" cy="1051560"/>
          </a:xfrm>
          <a:prstGeom prst="roundRect">
            <a:avLst>
              <a:gd name="adj" fmla="val 6087"/>
            </a:avLst>
          </a:prstGeom>
          <a:solidFill>
            <a:srgbClr val="F5F7FA"/>
          </a:solidFill>
          <a:ln/>
        </p:spPr>
        <p:txBody>
          <a:bodyPr/>
          <a:lstStyle/>
          <a:p>
            <a:endParaRPr lang="en-GB"/>
          </a:p>
        </p:txBody>
      </p:sp>
      <p:sp>
        <p:nvSpPr>
          <p:cNvPr id="13" name="Shape 10"/>
          <p:cNvSpPr/>
          <p:nvPr/>
        </p:nvSpPr>
        <p:spPr>
          <a:xfrm>
            <a:off x="868680" y="3968496"/>
            <a:ext cx="292608" cy="292608"/>
          </a:xfrm>
          <a:prstGeom prst="ellipse">
            <a:avLst/>
          </a:prstGeom>
          <a:solidFill>
            <a:srgbClr val="D98E2B"/>
          </a:solidFill>
          <a:ln/>
        </p:spPr>
        <p:txBody>
          <a:bodyPr/>
          <a:lstStyle/>
          <a:p>
            <a:endParaRPr lang="en-GB"/>
          </a:p>
        </p:txBody>
      </p:sp>
      <p:sp>
        <p:nvSpPr>
          <p:cNvPr id="14" name="Text 11"/>
          <p:cNvSpPr/>
          <p:nvPr/>
        </p:nvSpPr>
        <p:spPr>
          <a:xfrm>
            <a:off x="868680" y="3968496"/>
            <a:ext cx="292608" cy="292608"/>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2</a:t>
            </a:r>
            <a:endParaRPr lang="en-US" sz="1300" dirty="0"/>
          </a:p>
        </p:txBody>
      </p:sp>
      <p:sp>
        <p:nvSpPr>
          <p:cNvPr id="15" name="Text 12"/>
          <p:cNvSpPr/>
          <p:nvPr/>
        </p:nvSpPr>
        <p:spPr>
          <a:xfrm>
            <a:off x="1371600" y="3694176"/>
            <a:ext cx="2880360" cy="822960"/>
          </a:xfrm>
          <a:prstGeom prst="rect">
            <a:avLst/>
          </a:prstGeom>
          <a:noFill/>
          <a:ln/>
        </p:spPr>
        <p:txBody>
          <a:bodyPr wrap="square" rtlCol="0" anchor="ctr"/>
          <a:lstStyle/>
          <a:p>
            <a:pPr marL="0" indent="0">
              <a:lnSpc>
                <a:spcPct val="110000"/>
              </a:lnSpc>
              <a:buNone/>
            </a:pPr>
            <a:r>
              <a:rPr lang="en-US" sz="1350" b="1" dirty="0">
                <a:solidFill>
                  <a:srgbClr val="1E2761"/>
                </a:solidFill>
                <a:latin typeface="Cambria" pitchFamily="34" charset="0"/>
                <a:ea typeface="Cambria" pitchFamily="34" charset="-122"/>
                <a:cs typeface="Cambria" pitchFamily="34" charset="-120"/>
              </a:rPr>
              <a:t>Shadow unitary elections — May 2027</a:t>
            </a:r>
            <a:endParaRPr lang="en-US" sz="1350" dirty="0"/>
          </a:p>
        </p:txBody>
      </p:sp>
      <p:sp>
        <p:nvSpPr>
          <p:cNvPr id="16" name="Text 13"/>
          <p:cNvSpPr/>
          <p:nvPr/>
        </p:nvSpPr>
        <p:spPr>
          <a:xfrm>
            <a:off x="4251960" y="3694176"/>
            <a:ext cx="6446520" cy="822960"/>
          </a:xfrm>
          <a:prstGeom prst="rect">
            <a:avLst/>
          </a:prstGeom>
          <a:noFill/>
          <a:ln/>
        </p:spPr>
        <p:txBody>
          <a:bodyPr wrap="square" rtlCol="0" anchor="ctr"/>
          <a:lstStyle/>
          <a:p>
            <a:pPr marL="0" indent="0">
              <a:lnSpc>
                <a:spcPct val="120000"/>
              </a:lnSpc>
              <a:buNone/>
            </a:pPr>
            <a:r>
              <a:rPr lang="en-US" sz="1150" dirty="0">
                <a:solidFill>
                  <a:srgbClr val="1B1F2A"/>
                </a:solidFill>
                <a:latin typeface="Calibri" pitchFamily="34" charset="0"/>
                <a:ea typeface="Calibri" pitchFamily="34" charset="-122"/>
                <a:cs typeface="Calibri" pitchFamily="34" charset="-120"/>
              </a:rPr>
              <a:t>All-out elections of councillors for the four new unitary authorities. District and borough elections due in May 27 are likely to be cancelled in the Structural Changes Order — details to follow.</a:t>
            </a:r>
            <a:endParaRPr lang="en-US" sz="1150" dirty="0"/>
          </a:p>
        </p:txBody>
      </p:sp>
      <p:sp>
        <p:nvSpPr>
          <p:cNvPr id="17" name="Shape 14"/>
          <p:cNvSpPr/>
          <p:nvPr/>
        </p:nvSpPr>
        <p:spPr>
          <a:xfrm>
            <a:off x="548640" y="4791456"/>
            <a:ext cx="10332720" cy="1051560"/>
          </a:xfrm>
          <a:prstGeom prst="roundRect">
            <a:avLst>
              <a:gd name="adj" fmla="val 6087"/>
            </a:avLst>
          </a:prstGeom>
          <a:solidFill>
            <a:srgbClr val="F5F7FA"/>
          </a:solidFill>
          <a:ln/>
        </p:spPr>
        <p:txBody>
          <a:bodyPr/>
          <a:lstStyle/>
          <a:p>
            <a:endParaRPr lang="en-GB"/>
          </a:p>
        </p:txBody>
      </p:sp>
      <p:sp>
        <p:nvSpPr>
          <p:cNvPr id="18" name="Shape 15"/>
          <p:cNvSpPr/>
          <p:nvPr/>
        </p:nvSpPr>
        <p:spPr>
          <a:xfrm>
            <a:off x="868680" y="5175504"/>
            <a:ext cx="292608" cy="292608"/>
          </a:xfrm>
          <a:prstGeom prst="ellipse">
            <a:avLst/>
          </a:prstGeom>
          <a:solidFill>
            <a:srgbClr val="D98E2B"/>
          </a:solidFill>
          <a:ln/>
        </p:spPr>
        <p:txBody>
          <a:bodyPr/>
          <a:lstStyle/>
          <a:p>
            <a:endParaRPr lang="en-GB"/>
          </a:p>
        </p:txBody>
      </p:sp>
      <p:sp>
        <p:nvSpPr>
          <p:cNvPr id="19" name="Text 16"/>
          <p:cNvSpPr/>
          <p:nvPr/>
        </p:nvSpPr>
        <p:spPr>
          <a:xfrm>
            <a:off x="868680" y="5175504"/>
            <a:ext cx="292608" cy="292608"/>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3</a:t>
            </a:r>
            <a:endParaRPr lang="en-US" sz="1300" dirty="0"/>
          </a:p>
        </p:txBody>
      </p:sp>
      <p:sp>
        <p:nvSpPr>
          <p:cNvPr id="20" name="Text 17"/>
          <p:cNvSpPr/>
          <p:nvPr/>
        </p:nvSpPr>
        <p:spPr>
          <a:xfrm>
            <a:off x="1371600" y="4901184"/>
            <a:ext cx="2880360" cy="822960"/>
          </a:xfrm>
          <a:prstGeom prst="rect">
            <a:avLst/>
          </a:prstGeom>
          <a:noFill/>
          <a:ln/>
        </p:spPr>
        <p:txBody>
          <a:bodyPr wrap="square" rtlCol="0" anchor="ctr"/>
          <a:lstStyle/>
          <a:p>
            <a:pPr marL="0" indent="0">
              <a:lnSpc>
                <a:spcPct val="110000"/>
              </a:lnSpc>
              <a:buNone/>
            </a:pPr>
            <a:r>
              <a:rPr lang="en-US" sz="1350" b="1" dirty="0">
                <a:solidFill>
                  <a:srgbClr val="1E2761"/>
                </a:solidFill>
                <a:latin typeface="Cambria" pitchFamily="34" charset="0"/>
                <a:ea typeface="Cambria" pitchFamily="34" charset="-122"/>
                <a:cs typeface="Cambria" pitchFamily="34" charset="-120"/>
              </a:rPr>
              <a:t>County council elections</a:t>
            </a:r>
            <a:endParaRPr lang="en-US" sz="1350" dirty="0"/>
          </a:p>
        </p:txBody>
      </p:sp>
      <p:sp>
        <p:nvSpPr>
          <p:cNvPr id="21" name="Text 18"/>
          <p:cNvSpPr/>
          <p:nvPr/>
        </p:nvSpPr>
        <p:spPr>
          <a:xfrm>
            <a:off x="4251960" y="4901184"/>
            <a:ext cx="6446520" cy="822960"/>
          </a:xfrm>
          <a:prstGeom prst="rect">
            <a:avLst/>
          </a:prstGeom>
          <a:noFill/>
          <a:ln/>
        </p:spPr>
        <p:txBody>
          <a:bodyPr wrap="square" rtlCol="0" anchor="ctr"/>
          <a:lstStyle/>
          <a:p>
            <a:pPr marL="0" indent="0">
              <a:lnSpc>
                <a:spcPct val="120000"/>
              </a:lnSpc>
              <a:buNone/>
            </a:pPr>
            <a:r>
              <a:rPr lang="en-US" sz="1150" dirty="0">
                <a:solidFill>
                  <a:srgbClr val="1B1F2A"/>
                </a:solidFill>
                <a:latin typeface="Calibri" pitchFamily="34" charset="0"/>
                <a:ea typeface="Calibri" pitchFamily="34" charset="-122"/>
                <a:cs typeface="Calibri" pitchFamily="34" charset="-120"/>
              </a:rPr>
              <a:t>Hertfordshire County Council is due to be abolished on 1 April 2028, so no further county elections are expected after the new unitaries are established.</a:t>
            </a:r>
            <a:endParaRPr lang="en-US" sz="1150" dirty="0"/>
          </a:p>
        </p:txBody>
      </p:sp>
      <p:sp>
        <p:nvSpPr>
          <p:cNvPr id="22" name="Text 19"/>
          <p:cNvSpPr/>
          <p:nvPr/>
        </p:nvSpPr>
        <p:spPr>
          <a:xfrm>
            <a:off x="548640" y="6355080"/>
            <a:ext cx="7315200" cy="320040"/>
          </a:xfrm>
          <a:prstGeom prst="rect">
            <a:avLst/>
          </a:prstGeom>
          <a:noFill/>
          <a:ln/>
        </p:spPr>
        <p:txBody>
          <a:bodyPr wrap="square" rtlCol="0" anchor="ctr"/>
          <a:lstStyle/>
          <a:p>
            <a:pPr marL="0" indent="0">
              <a:buNone/>
            </a:pPr>
            <a:r>
              <a:rPr lang="en-US" sz="1000" dirty="0">
                <a:solidFill>
                  <a:srgbClr val="A9B4C4"/>
                </a:solidFill>
                <a:latin typeface="Calibri" pitchFamily="34" charset="0"/>
                <a:ea typeface="Calibri" pitchFamily="34" charset="-122"/>
                <a:cs typeface="Calibri" pitchFamily="34" charset="-120"/>
              </a:rPr>
              <a:t>Hertfordshire Local Government Reorganisation  •  Update for Town &amp; Parish Clerks</a:t>
            </a:r>
            <a:endParaRPr lang="en-US" sz="1000" dirty="0"/>
          </a:p>
        </p:txBody>
      </p:sp>
      <p:sp>
        <p:nvSpPr>
          <p:cNvPr id="23" name="Text 20"/>
          <p:cNvSpPr/>
          <p:nvPr/>
        </p:nvSpPr>
        <p:spPr>
          <a:xfrm>
            <a:off x="11368735" y="6355080"/>
            <a:ext cx="548640" cy="320040"/>
          </a:xfrm>
          <a:prstGeom prst="rect">
            <a:avLst/>
          </a:prstGeom>
          <a:noFill/>
          <a:ln/>
        </p:spPr>
        <p:txBody>
          <a:bodyPr wrap="square" rtlCol="0" anchor="ctr"/>
          <a:lstStyle/>
          <a:p>
            <a:pPr marL="0" indent="0" algn="r">
              <a:buNone/>
            </a:pPr>
            <a:r>
              <a:rPr lang="en-US" sz="1000" dirty="0">
                <a:solidFill>
                  <a:srgbClr val="A9B4C4"/>
                </a:solidFill>
                <a:latin typeface="Calibri" pitchFamily="34" charset="0"/>
                <a:ea typeface="Calibri" pitchFamily="34" charset="-122"/>
                <a:cs typeface="Calibri" pitchFamily="34" charset="-120"/>
              </a:rPr>
              <a:t>08</a:t>
            </a:r>
            <a:endParaRPr lang="en-US" sz="1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7329</TotalTime>
  <Words>1844</Words>
  <Application>Microsoft Office PowerPoint</Application>
  <PresentationFormat>Widescreen</PresentationFormat>
  <Paragraphs>164</Paragraphs>
  <Slides>11</Slides>
  <Notes>10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Helen Standen</cp:lastModifiedBy>
  <cp:revision>4</cp:revision>
  <dcterms:created xsi:type="dcterms:W3CDTF">2026-08-07T08:29:19Z</dcterms:created>
  <dcterms:modified xsi:type="dcterms:W3CDTF">2026-08-13T13:00:43Z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93d98ac-5911-4996-9f40-934b924618b7_Enabled">
    <vt:lpwstr>true</vt:lpwstr>
  </property>
  <property fmtid="{D5CDD505-2E9C-101B-9397-08002B2CF9AE}" pid="3" name="MSIP_Label_393d98ac-5911-4996-9f40-934b924618b7_SetDate">
    <vt:lpwstr>2026-08-07T08:53:59Z</vt:lpwstr>
  </property>
  <property fmtid="{D5CDD505-2E9C-101B-9397-08002B2CF9AE}" pid="4" name="MSIP_Label_393d98ac-5911-4996-9f40-934b924618b7_Method">
    <vt:lpwstr>Standard</vt:lpwstr>
  </property>
  <property fmtid="{D5CDD505-2E9C-101B-9397-08002B2CF9AE}" pid="5" name="MSIP_Label_393d98ac-5911-4996-9f40-934b924618b7_Name">
    <vt:lpwstr>Official</vt:lpwstr>
  </property>
  <property fmtid="{D5CDD505-2E9C-101B-9397-08002B2CF9AE}" pid="6" name="MSIP_Label_393d98ac-5911-4996-9f40-934b924618b7_SiteId">
    <vt:lpwstr>671b555f-1b74-4a87-a174-b37d2b179b24</vt:lpwstr>
  </property>
  <property fmtid="{D5CDD505-2E9C-101B-9397-08002B2CF9AE}" pid="7" name="MSIP_Label_393d98ac-5911-4996-9f40-934b924618b7_ActionId">
    <vt:lpwstr>36e255a6-316a-4c22-b43a-90c16c398496</vt:lpwstr>
  </property>
  <property fmtid="{D5CDD505-2E9C-101B-9397-08002B2CF9AE}" pid="8" name="MSIP_Label_393d98ac-5911-4996-9f40-934b924618b7_ContentBits">
    <vt:lpwstr>0</vt:lpwstr>
  </property>
  <property fmtid="{D5CDD505-2E9C-101B-9397-08002B2CF9AE}" pid="9" name="MSIP_Label_393d98ac-5911-4996-9f40-934b924618b7_Tag">
    <vt:lpwstr>10, 3, 0, 1</vt:lpwstr>
  </property>
</Properties>
</file>